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66" r:id="rId3"/>
    <p:sldId id="267" r:id="rId4"/>
    <p:sldId id="262" r:id="rId5"/>
    <p:sldId id="272" r:id="rId6"/>
    <p:sldId id="263" r:id="rId7"/>
    <p:sldId id="268" r:id="rId8"/>
    <p:sldId id="269" r:id="rId9"/>
    <p:sldId id="273" r:id="rId10"/>
    <p:sldId id="264" r:id="rId11"/>
    <p:sldId id="270" r:id="rId12"/>
    <p:sldId id="265" r:id="rId13"/>
    <p:sldId id="257" r:id="rId14"/>
    <p:sldId id="258" r:id="rId15"/>
    <p:sldId id="259" r:id="rId16"/>
    <p:sldId id="275" r:id="rId17"/>
    <p:sldId id="260" r:id="rId18"/>
    <p:sldId id="274" r:id="rId19"/>
    <p:sldId id="276" r:id="rId20"/>
    <p:sldId id="261"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D8868-5C29-41B3-BA17-E30CBAB944E9}" type="datetimeFigureOut">
              <a:rPr lang="ru-RU" smtClean="0"/>
              <a:pPr/>
              <a:t>13.01.2016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FDF4D-D906-42E7-AE3B-ADE457D05E6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B2FDF4D-D906-42E7-AE3B-ADE457D05E6A}"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oippo.dp.ua/1713-oblasna-naukovo-praktichna-konferentsiya-psikhologo-pedagogichnij-suprovid-protsesu-sotsializatsiji-osobistosti-v-umovakh-formuvannya-gromadyanskogo-suspilstva-2.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548680"/>
            <a:ext cx="7851648" cy="5460032"/>
          </a:xfrm>
        </p:spPr>
        <p:txBody>
          <a:bodyPr>
            <a:normAutofit fontScale="90000"/>
          </a:bodyPr>
          <a:lstStyle/>
          <a:p>
            <a:pPr algn="ct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ru-RU" dirty="0" smtClean="0"/>
              <a:t/>
            </a:r>
            <a:br>
              <a:rPr lang="ru-RU" dirty="0" smtClean="0"/>
            </a:br>
            <a:r>
              <a:rPr lang="uk-UA" sz="4400" i="1" dirty="0" smtClean="0">
                <a:solidFill>
                  <a:srgbClr val="FFC000"/>
                </a:solidFill>
                <a:latin typeface="Arial" pitchFamily="34" charset="0"/>
                <a:cs typeface="Arial" pitchFamily="34" charset="0"/>
              </a:rPr>
              <a:t> </a:t>
            </a:r>
            <a:r>
              <a:rPr lang="uk-UA" sz="4000" i="1" dirty="0" smtClean="0">
                <a:solidFill>
                  <a:srgbClr val="FFC000"/>
                </a:solidFill>
                <a:latin typeface="Arial" pitchFamily="34" charset="0"/>
                <a:cs typeface="Arial" pitchFamily="34" charset="0"/>
              </a:rPr>
              <a:t>ОСВІТНІ СТРАТЕГІЇ СОЦІАЛІЗАЦІЇ</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ОСОБИСТОСТІ</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ГРОМАДЯНСЬКОГО</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СУСПІЛЬСТВА</a:t>
            </a:r>
            <a:r>
              <a:rPr lang="uk-UA" sz="4400" i="1" dirty="0" smtClean="0">
                <a:latin typeface="Arial" pitchFamily="34" charset="0"/>
                <a:cs typeface="Arial" pitchFamily="34" charset="0"/>
              </a:rPr>
              <a:t/>
            </a:r>
            <a:br>
              <a:rPr lang="uk-UA" sz="4400" i="1" dirty="0" smtClean="0">
                <a:latin typeface="Arial" pitchFamily="34" charset="0"/>
                <a:cs typeface="Arial" pitchFamily="34" charset="0"/>
              </a:rPr>
            </a:br>
            <a:r>
              <a:rPr lang="uk-UA" sz="2000" i="1" dirty="0" smtClean="0">
                <a:latin typeface="Arial" pitchFamily="34" charset="0"/>
                <a:cs typeface="Arial" pitchFamily="34" charset="0"/>
              </a:rPr>
              <a:t> </a:t>
            </a:r>
            <a:r>
              <a:rPr lang="uk-UA" sz="4000" i="1" dirty="0" smtClean="0">
                <a:solidFill>
                  <a:srgbClr val="FFC000"/>
                </a:solidFill>
                <a:latin typeface="Arial" pitchFamily="34" charset="0"/>
                <a:cs typeface="Arial" pitchFamily="34" charset="0"/>
              </a:rPr>
              <a:t>Понятійно-категорійний апарат обласного проекту 2015-2020 </a:t>
            </a:r>
            <a:r>
              <a:rPr lang="uk-UA" sz="2000" i="1" dirty="0" smtClean="0">
                <a:solidFill>
                  <a:schemeClr val="bg1"/>
                </a:solidFill>
                <a:latin typeface="Arial" pitchFamily="34" charset="0"/>
                <a:cs typeface="Arial" pitchFamily="34" charset="0"/>
              </a:rPr>
              <a:t/>
            </a:r>
            <a:br>
              <a:rPr lang="uk-UA" sz="2000" i="1" dirty="0" smtClean="0">
                <a:solidFill>
                  <a:schemeClr val="bg1"/>
                </a:solidFill>
                <a:latin typeface="Arial" pitchFamily="34" charset="0"/>
                <a:cs typeface="Arial" pitchFamily="34" charset="0"/>
              </a:rPr>
            </a:br>
            <a:r>
              <a:rPr lang="uk-UA" sz="2000" i="1" dirty="0" smtClean="0">
                <a:solidFill>
                  <a:schemeClr val="bg1"/>
                </a:solidFill>
                <a:latin typeface="Arial" pitchFamily="34" charset="0"/>
                <a:cs typeface="Arial" pitchFamily="34" charset="0"/>
              </a:rPr>
              <a:t/>
            </a:r>
            <a:br>
              <a:rPr lang="uk-UA" sz="2000" i="1" dirty="0" smtClean="0">
                <a:solidFill>
                  <a:schemeClr val="bg1"/>
                </a:solidFill>
                <a:latin typeface="Arial" pitchFamily="34" charset="0"/>
                <a:cs typeface="Arial" pitchFamily="34" charset="0"/>
              </a:rPr>
            </a:br>
            <a:r>
              <a:rPr lang="uk-UA" sz="2000" i="1" dirty="0" smtClean="0">
                <a:solidFill>
                  <a:schemeClr val="bg1"/>
                </a:solidFill>
                <a:latin typeface="Arial" pitchFamily="34" charset="0"/>
                <a:cs typeface="Arial" pitchFamily="34" charset="0"/>
              </a:rPr>
              <a:t/>
            </a:r>
            <a:br>
              <a:rPr lang="uk-UA" sz="2000" i="1" dirty="0" smtClean="0">
                <a:solidFill>
                  <a:schemeClr val="bg1"/>
                </a:solidFill>
                <a:latin typeface="Arial" pitchFamily="34" charset="0"/>
                <a:cs typeface="Arial" pitchFamily="34" charset="0"/>
              </a:rPr>
            </a:br>
            <a:r>
              <a:rPr lang="uk-UA" sz="2000" i="1" dirty="0" smtClean="0">
                <a:solidFill>
                  <a:schemeClr val="bg1"/>
                </a:solidFill>
                <a:latin typeface="Arial" pitchFamily="34" charset="0"/>
                <a:cs typeface="Arial" pitchFamily="34" charset="0"/>
              </a:rPr>
              <a:t>Презентацію підготувала  </a:t>
            </a:r>
            <a:r>
              <a:rPr lang="uk-UA" sz="2000" i="1" dirty="0" err="1" smtClean="0">
                <a:solidFill>
                  <a:schemeClr val="bg1"/>
                </a:solidFill>
                <a:latin typeface="Arial" pitchFamily="34" charset="0"/>
                <a:cs typeface="Arial" pitchFamily="34" charset="0"/>
              </a:rPr>
              <a:t>Дуленко</a:t>
            </a:r>
            <a:r>
              <a:rPr lang="uk-UA" sz="2000" i="1" dirty="0" smtClean="0">
                <a:solidFill>
                  <a:schemeClr val="bg1"/>
                </a:solidFill>
                <a:latin typeface="Arial" pitchFamily="34" charset="0"/>
                <a:cs typeface="Arial" pitchFamily="34" charset="0"/>
              </a:rPr>
              <a:t> Н. В., </a:t>
            </a:r>
            <a:br>
              <a:rPr lang="uk-UA" sz="2000" i="1" dirty="0" smtClean="0">
                <a:solidFill>
                  <a:schemeClr val="bg1"/>
                </a:solidFill>
                <a:latin typeface="Arial" pitchFamily="34" charset="0"/>
                <a:cs typeface="Arial" pitchFamily="34" charset="0"/>
              </a:rPr>
            </a:br>
            <a:r>
              <a:rPr lang="uk-UA" sz="2000" i="1" dirty="0" smtClean="0">
                <a:solidFill>
                  <a:schemeClr val="bg1"/>
                </a:solidFill>
                <a:latin typeface="Arial" pitchFamily="34" charset="0"/>
                <a:cs typeface="Arial" pitchFamily="34" charset="0"/>
              </a:rPr>
              <a:t>соціальний педагог КЗО ДНЗ (ЦРД) № 392</a:t>
            </a:r>
            <a:r>
              <a:rPr lang="uk-UA" sz="2000" dirty="0" smtClean="0"/>
              <a:t/>
            </a:r>
            <a:br>
              <a:rPr lang="uk-UA" sz="2000" dirty="0" smtClean="0"/>
            </a:br>
            <a:endParaRPr lang="ru-RU" sz="2000" i="1" dirty="0">
              <a:latin typeface="Arial" pitchFamily="34" charset="0"/>
              <a:cs typeface="Arial" pitchFamily="34" charset="0"/>
            </a:endParaRPr>
          </a:p>
        </p:txBody>
      </p:sp>
      <p:sp>
        <p:nvSpPr>
          <p:cNvPr id="3" name="Подзаголовок 2"/>
          <p:cNvSpPr>
            <a:spLocks noGrp="1"/>
          </p:cNvSpPr>
          <p:nvPr>
            <p:ph type="subTitle" idx="1"/>
          </p:nvPr>
        </p:nvSpPr>
        <p:spPr>
          <a:xfrm>
            <a:off x="1371600" y="5589240"/>
            <a:ext cx="6400800" cy="49560"/>
          </a:xfrm>
        </p:spPr>
        <p:txBody>
          <a:bodyPr>
            <a:normAutofit fontScale="25000" lnSpcReduction="20000"/>
          </a:bodyPr>
          <a:lstStyle/>
          <a:p>
            <a:endParaRPr lang="ru-RU" dirty="0"/>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92088"/>
          </a:xfrm>
        </p:spPr>
        <p:txBody>
          <a:bodyPr>
            <a:normAutofit fontScale="90000"/>
          </a:bodyPr>
          <a:lstStyle/>
          <a:p>
            <a:pPr algn="ctr"/>
            <a:r>
              <a:rPr lang="uk-UA" b="1" i="1" dirty="0" smtClean="0">
                <a:solidFill>
                  <a:srgbClr val="0070C0"/>
                </a:solidFill>
              </a:rPr>
              <a:t>Соціалізація</a:t>
            </a:r>
            <a:endParaRPr lang="ru-RU" b="1" i="1" dirty="0">
              <a:solidFill>
                <a:srgbClr val="0070C0"/>
              </a:solidFill>
            </a:endParaRPr>
          </a:p>
        </p:txBody>
      </p:sp>
      <p:sp>
        <p:nvSpPr>
          <p:cNvPr id="3" name="Содержимое 2"/>
          <p:cNvSpPr>
            <a:spLocks noGrp="1"/>
          </p:cNvSpPr>
          <p:nvPr>
            <p:ph idx="1"/>
          </p:nvPr>
        </p:nvSpPr>
        <p:spPr>
          <a:xfrm>
            <a:off x="457200" y="1124744"/>
            <a:ext cx="8229600" cy="5472608"/>
          </a:xfrm>
        </p:spPr>
        <p:txBody>
          <a:bodyPr>
            <a:noAutofit/>
          </a:bodyPr>
          <a:lstStyle/>
          <a:p>
            <a:pPr algn="just"/>
            <a:r>
              <a:rPr lang="uk-UA" sz="1600" b="1" dirty="0" smtClean="0">
                <a:solidFill>
                  <a:srgbClr val="0070C0"/>
                </a:solidFill>
                <a:latin typeface="+mj-lt"/>
              </a:rPr>
              <a:t>Соціалізація</a:t>
            </a:r>
            <a:r>
              <a:rPr lang="uk-UA" sz="1600" b="1" dirty="0" smtClean="0">
                <a:latin typeface="+mj-lt"/>
              </a:rPr>
              <a:t> </a:t>
            </a:r>
            <a:r>
              <a:rPr lang="uk-UA" sz="1600" dirty="0" smtClean="0">
                <a:latin typeface="+mj-lt"/>
              </a:rPr>
              <a:t>(від лат. </a:t>
            </a:r>
            <a:r>
              <a:rPr lang="en-US" sz="1600" dirty="0" err="1" smtClean="0">
                <a:latin typeface="+mj-lt"/>
              </a:rPr>
              <a:t>socialis</a:t>
            </a:r>
            <a:r>
              <a:rPr lang="en-US" sz="1600" dirty="0" smtClean="0">
                <a:latin typeface="+mj-lt"/>
              </a:rPr>
              <a:t> – </a:t>
            </a:r>
            <a:r>
              <a:rPr lang="uk-UA" sz="1600" dirty="0" smtClean="0">
                <a:latin typeface="+mj-lt"/>
              </a:rPr>
              <a:t>суспільний) – процес становлення особистості, навчання та засвоєння індивідом цінностей, норм, установок, зразків поведінки, властивих певному суспільству, соціальній спільноті, групі. (М.Д.</a:t>
            </a:r>
            <a:r>
              <a:rPr lang="uk-UA" sz="1600" dirty="0" err="1" smtClean="0">
                <a:latin typeface="+mj-lt"/>
              </a:rPr>
              <a:t>Гвішіані</a:t>
            </a:r>
            <a:r>
              <a:rPr lang="uk-UA" sz="1600" dirty="0" smtClean="0">
                <a:latin typeface="+mj-lt"/>
              </a:rPr>
              <a:t>)</a:t>
            </a:r>
          </a:p>
          <a:p>
            <a:pPr algn="just"/>
            <a:r>
              <a:rPr lang="uk-UA" sz="1600" b="1" dirty="0" smtClean="0">
                <a:solidFill>
                  <a:srgbClr val="0070C0"/>
                </a:solidFill>
                <a:latin typeface="+mj-lt"/>
              </a:rPr>
              <a:t>Соціалізація</a:t>
            </a:r>
            <a:r>
              <a:rPr lang="uk-UA" sz="1600" b="1" dirty="0" smtClean="0">
                <a:latin typeface="+mj-lt"/>
              </a:rPr>
              <a:t> </a:t>
            </a:r>
            <a:r>
              <a:rPr lang="uk-UA" sz="1600" dirty="0" smtClean="0">
                <a:latin typeface="+mj-lt"/>
              </a:rPr>
              <a:t>– історично обумовлений процес, що здійснюється в діяльності і спілкуванні, результат засвоєння та активного відтворення індивідом соціального досвіду. (А.В.Петровський)</a:t>
            </a:r>
          </a:p>
          <a:p>
            <a:pPr algn="just"/>
            <a:r>
              <a:rPr lang="uk-UA" sz="1600" b="1" dirty="0" smtClean="0">
                <a:solidFill>
                  <a:srgbClr val="0070C0"/>
                </a:solidFill>
                <a:latin typeface="+mj-lt"/>
              </a:rPr>
              <a:t>Соціалізація</a:t>
            </a:r>
            <a:r>
              <a:rPr lang="uk-UA" sz="1600" dirty="0" smtClean="0">
                <a:latin typeface="+mj-lt"/>
              </a:rPr>
              <a:t> – процес засвоєння та активного відтворення особистістю соціального досвіду. (О.Л.</a:t>
            </a:r>
            <a:r>
              <a:rPr lang="uk-UA" sz="1600" dirty="0" err="1" smtClean="0">
                <a:latin typeface="+mj-lt"/>
              </a:rPr>
              <a:t>Кононко</a:t>
            </a:r>
            <a:r>
              <a:rPr lang="uk-UA" sz="1600" dirty="0" smtClean="0">
                <a:latin typeface="+mj-lt"/>
              </a:rPr>
              <a:t>)</a:t>
            </a:r>
          </a:p>
          <a:p>
            <a:pPr algn="just"/>
            <a:r>
              <a:rPr lang="uk-UA" sz="1600" dirty="0" smtClean="0">
                <a:latin typeface="+mj-lt"/>
              </a:rPr>
              <a:t>У запропонованому проекті термін </a:t>
            </a:r>
            <a:r>
              <a:rPr lang="uk-UA" sz="1600" b="1" i="1" dirty="0" smtClean="0">
                <a:solidFill>
                  <a:srgbClr val="0070C0"/>
                </a:solidFill>
                <a:latin typeface="+mj-lt"/>
              </a:rPr>
              <a:t>«соціалізація» </a:t>
            </a:r>
            <a:r>
              <a:rPr lang="uk-UA" sz="1600" dirty="0" smtClean="0">
                <a:latin typeface="+mj-lt"/>
              </a:rPr>
              <a:t>визначається як накопичення людиною соціального досвіду та відтворення його у власній життєдіяльності.</a:t>
            </a:r>
          </a:p>
          <a:p>
            <a:pPr algn="just">
              <a:buNone/>
            </a:pPr>
            <a:r>
              <a:rPr lang="uk-UA" sz="1600" dirty="0" smtClean="0">
                <a:latin typeface="+mj-lt"/>
              </a:rPr>
              <a:t>     Процес соціалізації характеризується</a:t>
            </a:r>
          </a:p>
          <a:p>
            <a:pPr algn="just">
              <a:buNone/>
            </a:pPr>
            <a:r>
              <a:rPr lang="uk-UA" sz="1600" dirty="0" smtClean="0">
                <a:latin typeface="+mj-lt"/>
              </a:rPr>
              <a:t>     такими ознаками як періодичність </a:t>
            </a:r>
          </a:p>
          <a:p>
            <a:pPr algn="just">
              <a:buNone/>
            </a:pPr>
            <a:r>
              <a:rPr lang="uk-UA" sz="1600" dirty="0" smtClean="0">
                <a:latin typeface="+mj-lt"/>
              </a:rPr>
              <a:t>     та динамічність протікання. Найбільш</a:t>
            </a:r>
          </a:p>
          <a:p>
            <a:pPr algn="just">
              <a:buNone/>
            </a:pPr>
            <a:r>
              <a:rPr lang="uk-UA" sz="1600" dirty="0" smtClean="0">
                <a:latin typeface="+mj-lt"/>
              </a:rPr>
              <a:t>     важливим періодом соціалізації є </a:t>
            </a:r>
          </a:p>
          <a:p>
            <a:pPr algn="just">
              <a:buNone/>
            </a:pPr>
            <a:r>
              <a:rPr lang="uk-UA" sz="1600" dirty="0" smtClean="0">
                <a:latin typeface="+mj-lt"/>
              </a:rPr>
              <a:t>     дошкільний та шкільний вік, коли дитина </a:t>
            </a:r>
          </a:p>
          <a:p>
            <a:pPr algn="just">
              <a:buNone/>
            </a:pPr>
            <a:r>
              <a:rPr lang="uk-UA" sz="1600" dirty="0" smtClean="0">
                <a:latin typeface="+mj-lt"/>
              </a:rPr>
              <a:t>     не лише набуває знання, формує власний </a:t>
            </a:r>
          </a:p>
          <a:p>
            <a:pPr algn="just">
              <a:buNone/>
            </a:pPr>
            <a:r>
              <a:rPr lang="uk-UA" sz="1600" dirty="0" smtClean="0">
                <a:latin typeface="+mj-lt"/>
              </a:rPr>
              <a:t>     світогляд, але і отримує навички </a:t>
            </a:r>
          </a:p>
          <a:p>
            <a:pPr algn="just">
              <a:buNone/>
            </a:pPr>
            <a:r>
              <a:rPr lang="uk-UA" sz="1600" dirty="0" smtClean="0">
                <a:latin typeface="+mj-lt"/>
              </a:rPr>
              <a:t>     самоконтролю, взаємодії з колективом, </a:t>
            </a:r>
          </a:p>
          <a:p>
            <a:pPr algn="just">
              <a:buNone/>
            </a:pPr>
            <a:r>
              <a:rPr lang="uk-UA" sz="1600" dirty="0" smtClean="0">
                <a:latin typeface="+mj-lt"/>
              </a:rPr>
              <a:t>     уміння вирішувати складні життєві ситуації.</a:t>
            </a:r>
            <a:endParaRPr lang="ru-RU" sz="1600" dirty="0" smtClean="0">
              <a:latin typeface="+mj-lt"/>
            </a:endParaRPr>
          </a:p>
        </p:txBody>
      </p:sp>
      <p:pic>
        <p:nvPicPr>
          <p:cNvPr id="4" name="Picture 1" descr="C:\Users\User\Desktop\практикум\Ілюстрації\колектив.jpg"/>
          <p:cNvPicPr>
            <a:picLocks noChangeAspect="1" noChangeArrowheads="1"/>
          </p:cNvPicPr>
          <p:nvPr/>
        </p:nvPicPr>
        <p:blipFill>
          <a:blip r:embed="rId2" cstate="print"/>
          <a:srcRect/>
          <a:stretch>
            <a:fillRect/>
          </a:stretch>
        </p:blipFill>
        <p:spPr bwMode="auto">
          <a:xfrm>
            <a:off x="5076056" y="4005064"/>
            <a:ext cx="3704667" cy="24950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91264" cy="936104"/>
          </a:xfrm>
        </p:spPr>
        <p:txBody>
          <a:bodyPr>
            <a:normAutofit fontScale="90000"/>
          </a:bodyPr>
          <a:lstStyle/>
          <a:p>
            <a:pPr algn="ctr"/>
            <a:r>
              <a:rPr lang="uk-UA" dirty="0" smtClean="0"/>
              <a:t/>
            </a:r>
            <a:br>
              <a:rPr lang="uk-UA" dirty="0" smtClean="0"/>
            </a:br>
            <a:r>
              <a:rPr lang="uk-UA" sz="6700" b="1" i="1" dirty="0" smtClean="0">
                <a:solidFill>
                  <a:srgbClr val="0070C0"/>
                </a:solidFill>
              </a:rPr>
              <a:t>Види соціалізації</a:t>
            </a:r>
            <a:endParaRPr lang="ru-RU" sz="6700" b="1" i="1" dirty="0">
              <a:solidFill>
                <a:srgbClr val="0070C0"/>
              </a:solidFill>
            </a:endParaRPr>
          </a:p>
        </p:txBody>
      </p:sp>
      <p:pic>
        <p:nvPicPr>
          <p:cNvPr id="6" name="Содержимое 5" descr="Рисунок1.png"/>
          <p:cNvPicPr>
            <a:picLocks noGrp="1" noChangeAspect="1"/>
          </p:cNvPicPr>
          <p:nvPr>
            <p:ph idx="1"/>
          </p:nvPr>
        </p:nvPicPr>
        <p:blipFill>
          <a:blip r:embed="rId2" cstate="print"/>
          <a:stretch>
            <a:fillRect/>
          </a:stretch>
        </p:blipFill>
        <p:spPr>
          <a:xfrm>
            <a:off x="2771800" y="620688"/>
            <a:ext cx="6048672" cy="5400600"/>
          </a:xfrm>
        </p:spPr>
      </p:pic>
      <p:pic>
        <p:nvPicPr>
          <p:cNvPr id="7" name="Picture 8" descr="http://bhv-osvita.com/golovna/taech_wom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708920"/>
            <a:ext cx="3394663" cy="32403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1143000"/>
          </a:xfrm>
        </p:spPr>
        <p:txBody>
          <a:bodyPr>
            <a:normAutofit fontScale="90000"/>
          </a:bodyPr>
          <a:lstStyle/>
          <a:p>
            <a:pPr algn="ctr"/>
            <a:r>
              <a:rPr lang="en-US" sz="5400" b="1" i="1" dirty="0" smtClean="0">
                <a:ln>
                  <a:solidFill>
                    <a:schemeClr val="accent3">
                      <a:lumMod val="75000"/>
                    </a:schemeClr>
                  </a:solidFill>
                </a:ln>
                <a:solidFill>
                  <a:srgbClr val="0070C0"/>
                </a:solidFill>
                <a:effectLst/>
              </a:rPr>
              <a:t>C</a:t>
            </a:r>
            <a:r>
              <a:rPr lang="uk-UA" sz="5400" b="1" i="1" dirty="0" err="1" smtClean="0">
                <a:ln>
                  <a:solidFill>
                    <a:schemeClr val="accent3">
                      <a:lumMod val="75000"/>
                    </a:schemeClr>
                  </a:solidFill>
                </a:ln>
                <a:solidFill>
                  <a:srgbClr val="0070C0"/>
                </a:solidFill>
                <a:effectLst/>
              </a:rPr>
              <a:t>фери</a:t>
            </a:r>
            <a:r>
              <a:rPr lang="uk-UA" sz="5400" b="1" i="1" dirty="0" smtClean="0">
                <a:ln>
                  <a:solidFill>
                    <a:schemeClr val="accent3">
                      <a:lumMod val="75000"/>
                    </a:schemeClr>
                  </a:solidFill>
                </a:ln>
                <a:solidFill>
                  <a:srgbClr val="0070C0"/>
                </a:solidFill>
                <a:effectLst/>
              </a:rPr>
              <a:t> соціалізації особистості</a:t>
            </a:r>
            <a:endParaRPr lang="ru-RU" b="1" i="1" dirty="0">
              <a:solidFill>
                <a:srgbClr val="0070C0"/>
              </a:solidFill>
              <a:effectLst/>
            </a:endParaRPr>
          </a:p>
        </p:txBody>
      </p:sp>
      <p:sp>
        <p:nvSpPr>
          <p:cNvPr id="3" name="Содержимое 2"/>
          <p:cNvSpPr>
            <a:spLocks noGrp="1"/>
          </p:cNvSpPr>
          <p:nvPr>
            <p:ph idx="1"/>
          </p:nvPr>
        </p:nvSpPr>
        <p:spPr/>
        <p:txBody>
          <a:bodyPr/>
          <a:lstStyle/>
          <a:p>
            <a:pPr>
              <a:buFont typeface="Wingdings" pitchFamily="2" charset="2"/>
              <a:buChar char="§"/>
            </a:pPr>
            <a:r>
              <a:rPr lang="ru-RU" sz="2800" dirty="0" err="1" smtClean="0"/>
              <a:t>Діяльність</a:t>
            </a:r>
            <a:r>
              <a:rPr lang="ru-RU" sz="2800" dirty="0" smtClean="0"/>
              <a:t> (</a:t>
            </a:r>
            <a:r>
              <a:rPr lang="ru-RU" sz="2800" dirty="0" err="1" smtClean="0"/>
              <a:t>навчальна</a:t>
            </a:r>
            <a:r>
              <a:rPr lang="ru-RU" sz="2800" dirty="0" smtClean="0"/>
              <a:t>, </a:t>
            </a:r>
            <a:r>
              <a:rPr lang="ru-RU" sz="2800" dirty="0" err="1" smtClean="0"/>
              <a:t>науково-дослідницька</a:t>
            </a:r>
            <a:r>
              <a:rPr lang="ru-RU" sz="2800" dirty="0" smtClean="0"/>
              <a:t>, </a:t>
            </a:r>
            <a:r>
              <a:rPr lang="ru-RU" sz="2800" dirty="0" err="1" smtClean="0"/>
              <a:t>творча</a:t>
            </a:r>
            <a:r>
              <a:rPr lang="ru-RU" sz="2800" dirty="0" smtClean="0"/>
              <a:t>)</a:t>
            </a:r>
          </a:p>
          <a:p>
            <a:pPr>
              <a:buFont typeface="Wingdings" pitchFamily="2" charset="2"/>
              <a:buChar char="§"/>
            </a:pPr>
            <a:r>
              <a:rPr lang="uk-UA" sz="2800" dirty="0" smtClean="0"/>
              <a:t>Спілкування</a:t>
            </a:r>
          </a:p>
          <a:p>
            <a:pPr>
              <a:buFont typeface="Wingdings" pitchFamily="2" charset="2"/>
              <a:buChar char="§"/>
            </a:pPr>
            <a:r>
              <a:rPr lang="uk-UA" sz="2800" dirty="0" smtClean="0"/>
              <a:t>Самосвідомість (правова, громадянська тощо)</a:t>
            </a:r>
            <a:endParaRPr lang="ru-RU" sz="2800" dirty="0" smtClean="0"/>
          </a:p>
        </p:txBody>
      </p:sp>
      <p:pic>
        <p:nvPicPr>
          <p:cNvPr id="5" name="Picture 2" descr="http://iyazyki.ru/wp-content/uploads/2013/10/zaz.jpg"/>
          <p:cNvPicPr>
            <a:picLocks noChangeAspect="1" noChangeArrowheads="1"/>
          </p:cNvPicPr>
          <p:nvPr/>
        </p:nvPicPr>
        <p:blipFill>
          <a:blip r:embed="rId2" cstate="print"/>
          <a:srcRect/>
          <a:stretch>
            <a:fillRect/>
          </a:stretch>
        </p:blipFill>
        <p:spPr bwMode="auto">
          <a:xfrm>
            <a:off x="2123728" y="4005064"/>
            <a:ext cx="4938902" cy="23762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ctr"/>
            <a:r>
              <a:rPr lang="uk-UA" b="1" i="1" dirty="0" smtClean="0">
                <a:solidFill>
                  <a:srgbClr val="0070C0"/>
                </a:solidFill>
                <a:latin typeface="Arial" pitchFamily="34" charset="0"/>
                <a:cs typeface="Arial" pitchFamily="34" charset="0"/>
              </a:rPr>
              <a:t>Етапи соціалізації</a:t>
            </a:r>
            <a:endParaRPr lang="ru-RU" b="1" i="1" dirty="0">
              <a:solidFill>
                <a:srgbClr val="0070C0"/>
              </a:solidFill>
              <a:latin typeface="Arial" pitchFamily="34" charset="0"/>
              <a:cs typeface="Arial" pitchFamily="34" charset="0"/>
            </a:endParaRPr>
          </a:p>
        </p:txBody>
      </p:sp>
      <p:pic>
        <p:nvPicPr>
          <p:cNvPr id="4" name="Picture 2" descr="C:\Documents and Settings\Admin\Рабочий стол\социализация\img17.jpg"/>
          <p:cNvPicPr>
            <a:picLocks noGrp="1" noChangeAspect="1" noChangeArrowheads="1"/>
          </p:cNvPicPr>
          <p:nvPr>
            <p:ph idx="1"/>
          </p:nvPr>
        </p:nvPicPr>
        <p:blipFill>
          <a:blip r:embed="rId2" cstate="print"/>
          <a:srcRect t="16851" r="-1887"/>
          <a:stretch>
            <a:fillRect/>
          </a:stretch>
        </p:blipFill>
        <p:spPr bwMode="auto">
          <a:xfrm>
            <a:off x="611560" y="1340768"/>
            <a:ext cx="8208912" cy="49838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1052736"/>
          </a:xfrm>
        </p:spPr>
        <p:txBody>
          <a:bodyPr>
            <a:normAutofit fontScale="90000"/>
          </a:bodyPr>
          <a:lstStyle/>
          <a:p>
            <a:pPr algn="ctr"/>
            <a:r>
              <a:rPr lang="uk-UA" sz="3600" b="1" i="1" dirty="0" smtClean="0">
                <a:solidFill>
                  <a:srgbClr val="FF0000"/>
                </a:solidFill>
                <a:latin typeface="Arial" pitchFamily="34" charset="0"/>
                <a:cs typeface="Arial" pitchFamily="34" charset="0"/>
              </a:rPr>
              <a:t/>
            </a:r>
            <a:br>
              <a:rPr lang="uk-UA" sz="3600" b="1" i="1" dirty="0" smtClean="0">
                <a:solidFill>
                  <a:srgbClr val="FF0000"/>
                </a:solidFill>
                <a:latin typeface="Arial" pitchFamily="34" charset="0"/>
                <a:cs typeface="Arial" pitchFamily="34" charset="0"/>
              </a:rPr>
            </a:br>
            <a:r>
              <a:rPr lang="uk-UA" sz="3600" b="1" i="1" dirty="0" smtClean="0">
                <a:solidFill>
                  <a:srgbClr val="FF0000"/>
                </a:solidFill>
                <a:latin typeface="Arial" pitchFamily="34" charset="0"/>
                <a:cs typeface="Arial" pitchFamily="34" charset="0"/>
              </a:rPr>
              <a:t/>
            </a:r>
            <a:br>
              <a:rPr lang="uk-UA" sz="3600" b="1" i="1" dirty="0" smtClean="0">
                <a:solidFill>
                  <a:srgbClr val="FF0000"/>
                </a:solidFill>
                <a:latin typeface="Arial" pitchFamily="34" charset="0"/>
                <a:cs typeface="Arial" pitchFamily="34" charset="0"/>
              </a:rPr>
            </a:br>
            <a:r>
              <a:rPr lang="uk-UA" sz="3600" b="1" i="1" dirty="0" smtClean="0">
                <a:solidFill>
                  <a:srgbClr val="0070C0"/>
                </a:solidFill>
                <a:latin typeface="Arial" pitchFamily="34" charset="0"/>
                <a:cs typeface="Arial" pitchFamily="34" charset="0"/>
              </a:rPr>
              <a:t>5 основних етапів (стадій) соціалізації:</a:t>
            </a:r>
            <a:br>
              <a:rPr lang="uk-UA" sz="3600" b="1" i="1" dirty="0" smtClean="0">
                <a:solidFill>
                  <a:srgbClr val="0070C0"/>
                </a:solidFill>
                <a:latin typeface="Arial" pitchFamily="34" charset="0"/>
                <a:cs typeface="Arial" pitchFamily="34" charset="0"/>
              </a:rPr>
            </a:br>
            <a:r>
              <a:rPr lang="uk-UA" sz="2200" b="1" i="1" dirty="0" smtClean="0">
                <a:solidFill>
                  <a:srgbClr val="0070C0"/>
                </a:solidFill>
                <a:latin typeface="Arial" pitchFamily="34" charset="0"/>
                <a:cs typeface="Arial" pitchFamily="34" charset="0"/>
              </a:rPr>
              <a:t>дитинство, юність, батьківство, зрілий вік, старість</a:t>
            </a:r>
            <a:r>
              <a:rPr lang="uk-UA" sz="3600" b="1" i="1" dirty="0" smtClean="0">
                <a:solidFill>
                  <a:srgbClr val="FF0000"/>
                </a:solidFill>
                <a:latin typeface="Arial" pitchFamily="34" charset="0"/>
                <a:cs typeface="Arial" pitchFamily="34" charset="0"/>
              </a:rPr>
              <a:t/>
            </a:r>
            <a:br>
              <a:rPr lang="uk-UA" sz="3600" b="1" i="1" dirty="0" smtClean="0">
                <a:solidFill>
                  <a:srgbClr val="FF0000"/>
                </a:solidFill>
                <a:latin typeface="Arial" pitchFamily="34" charset="0"/>
                <a:cs typeface="Arial" pitchFamily="34" charset="0"/>
              </a:rPr>
            </a:br>
            <a:endParaRPr lang="ru-RU" sz="3600" b="1" i="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457200" y="908720"/>
            <a:ext cx="8229600" cy="5544616"/>
          </a:xfrm>
        </p:spPr>
        <p:txBody>
          <a:bodyPr>
            <a:normAutofit fontScale="92500" lnSpcReduction="20000"/>
          </a:bodyPr>
          <a:lstStyle/>
          <a:p>
            <a:pPr>
              <a:buNone/>
            </a:pPr>
            <a:endParaRPr lang="ru-RU" sz="1600" i="1" dirty="0" smtClean="0"/>
          </a:p>
          <a:p>
            <a:pPr lvl="0"/>
            <a:r>
              <a:rPr lang="uk-UA" sz="1700" b="1" dirty="0" smtClean="0">
                <a:latin typeface="Arial" pitchFamily="34" charset="0"/>
                <a:cs typeface="Arial" pitchFamily="34" charset="0"/>
              </a:rPr>
              <a:t>Первинна соціалізація, або стадія адаптації. </a:t>
            </a:r>
            <a:r>
              <a:rPr lang="uk-UA" sz="1700" dirty="0" smtClean="0">
                <a:latin typeface="Arial" pitchFamily="34" charset="0"/>
                <a:cs typeface="Arial" pitchFamily="34" charset="0"/>
              </a:rPr>
              <a:t>Від народження до підліткового періоду дитина засвоює соціальний досвід некритично, адаптується, пристосовується, наслідує, імітує.</a:t>
            </a:r>
            <a:endParaRPr lang="ru-RU" sz="1700" dirty="0" smtClean="0">
              <a:latin typeface="Arial" pitchFamily="34" charset="0"/>
              <a:cs typeface="Arial" pitchFamily="34" charset="0"/>
            </a:endParaRPr>
          </a:p>
          <a:p>
            <a:pPr lvl="0"/>
            <a:r>
              <a:rPr lang="uk-UA" sz="1700" b="1" dirty="0" smtClean="0">
                <a:latin typeface="Arial" pitchFamily="34" charset="0"/>
                <a:cs typeface="Arial" pitchFamily="34" charset="0"/>
              </a:rPr>
              <a:t>Стадія індивідуалізації </a:t>
            </a:r>
            <a:r>
              <a:rPr lang="uk-UA" sz="1700" dirty="0" smtClean="0">
                <a:latin typeface="Arial" pitchFamily="34" charset="0"/>
                <a:cs typeface="Arial" pitchFamily="34" charset="0"/>
              </a:rPr>
              <a:t>(з'являється бажання виділити себе серед інших, критичне ставлення до суспільних норм поведінки). У підлітковому віці стадія індивідуалізації, самовизначення </a:t>
            </a:r>
            <a:r>
              <a:rPr lang="uk-UA" sz="1700" dirty="0" err="1" smtClean="0">
                <a:latin typeface="Arial" pitchFamily="34" charset="0"/>
                <a:cs typeface="Arial" pitchFamily="34" charset="0"/>
              </a:rPr>
              <a:t>“світ</a:t>
            </a:r>
            <a:r>
              <a:rPr lang="uk-UA" sz="1700" dirty="0" smtClean="0">
                <a:latin typeface="Arial" pitchFamily="34" charset="0"/>
                <a:cs typeface="Arial" pitchFamily="34" charset="0"/>
              </a:rPr>
              <a:t> і я” характеризується як проміжна соціалізація, тому що усе ще не стійке у світогляді і характері підлітка.</a:t>
            </a:r>
            <a:r>
              <a:rPr lang="ru-RU" sz="1700" dirty="0" smtClean="0">
                <a:latin typeface="Arial" pitchFamily="34" charset="0"/>
                <a:cs typeface="Arial" pitchFamily="34" charset="0"/>
              </a:rPr>
              <a:t> </a:t>
            </a:r>
            <a:r>
              <a:rPr lang="uk-UA" sz="1700" dirty="0" smtClean="0">
                <a:latin typeface="Arial" pitchFamily="34" charset="0"/>
                <a:cs typeface="Arial" pitchFamily="34" charset="0"/>
              </a:rPr>
              <a:t>Юнацький вік (18-25 років) характеризується як усталено концептуальна соціалізація, коли виробляються стійкі властивості особистості.</a:t>
            </a:r>
            <a:endParaRPr lang="ru-RU" sz="1700" dirty="0" smtClean="0">
              <a:latin typeface="Arial" pitchFamily="34" charset="0"/>
              <a:cs typeface="Arial" pitchFamily="34" charset="0"/>
            </a:endParaRPr>
          </a:p>
          <a:p>
            <a:pPr lvl="0"/>
            <a:r>
              <a:rPr lang="uk-UA" sz="1700" b="1" dirty="0" smtClean="0">
                <a:latin typeface="Arial" pitchFamily="34" charset="0"/>
                <a:cs typeface="Arial" pitchFamily="34" charset="0"/>
              </a:rPr>
              <a:t>Стадія інтеграції </a:t>
            </a:r>
            <a:r>
              <a:rPr lang="uk-UA" sz="1700" dirty="0" smtClean="0">
                <a:latin typeface="Arial" pitchFamily="34" charset="0"/>
                <a:cs typeface="Arial" pitchFamily="34" charset="0"/>
              </a:rPr>
              <a:t>(з'являється бажання знайти своє місце в суспільстві, </a:t>
            </a:r>
            <a:r>
              <a:rPr lang="uk-UA" sz="1700" dirty="0" err="1" smtClean="0">
                <a:latin typeface="Arial" pitchFamily="34" charset="0"/>
                <a:cs typeface="Arial" pitchFamily="34" charset="0"/>
              </a:rPr>
              <a:t>“вписатися”</a:t>
            </a:r>
            <a:r>
              <a:rPr lang="uk-UA" sz="1700" dirty="0" smtClean="0">
                <a:latin typeface="Arial" pitchFamily="34" charset="0"/>
                <a:cs typeface="Arial" pitchFamily="34" charset="0"/>
              </a:rPr>
              <a:t> у суспільство). Інтеграція проходить благополучно, якщо властивості людини приймаються групою, суспільством. Якщо ж не приймаються, можливі такі виходи:</a:t>
            </a:r>
            <a:endParaRPr lang="ru-RU" sz="1700" dirty="0" smtClean="0">
              <a:latin typeface="Arial" pitchFamily="34" charset="0"/>
              <a:cs typeface="Arial" pitchFamily="34" charset="0"/>
            </a:endParaRPr>
          </a:p>
          <a:p>
            <a:pPr>
              <a:buNone/>
            </a:pPr>
            <a:r>
              <a:rPr lang="uk-UA" sz="1700" dirty="0" smtClean="0">
                <a:latin typeface="Arial" pitchFamily="34" charset="0"/>
                <a:cs typeface="Arial" pitchFamily="34" charset="0"/>
              </a:rPr>
              <a:t>       - збереження своєї несхожості і поява агресивних взаємодій (взаємовідносин) з людьми і суспільством;</a:t>
            </a:r>
            <a:endParaRPr lang="ru-RU" sz="1700" dirty="0" smtClean="0">
              <a:latin typeface="Arial" pitchFamily="34" charset="0"/>
              <a:cs typeface="Arial" pitchFamily="34" charset="0"/>
            </a:endParaRPr>
          </a:p>
          <a:p>
            <a:pPr>
              <a:buNone/>
            </a:pPr>
            <a:r>
              <a:rPr lang="uk-UA" sz="1700" dirty="0" smtClean="0">
                <a:latin typeface="Arial" pitchFamily="34" charset="0"/>
                <a:cs typeface="Arial" pitchFamily="34" charset="0"/>
              </a:rPr>
              <a:t>	- зміна себе (стати як всі);</a:t>
            </a:r>
            <a:endParaRPr lang="ru-RU" sz="1700" dirty="0" smtClean="0">
              <a:latin typeface="Arial" pitchFamily="34" charset="0"/>
              <a:cs typeface="Arial" pitchFamily="34" charset="0"/>
            </a:endParaRPr>
          </a:p>
          <a:p>
            <a:pPr>
              <a:buNone/>
            </a:pPr>
            <a:r>
              <a:rPr lang="uk-UA" sz="1700" dirty="0" smtClean="0">
                <a:latin typeface="Arial" pitchFamily="34" charset="0"/>
                <a:cs typeface="Arial" pitchFamily="34" charset="0"/>
              </a:rPr>
              <a:t>	- конформізм, зовнішнє угодовство, адаптація.</a:t>
            </a:r>
            <a:endParaRPr lang="ru-RU" sz="1700" dirty="0" smtClean="0">
              <a:latin typeface="Arial" pitchFamily="34" charset="0"/>
              <a:cs typeface="Arial" pitchFamily="34" charset="0"/>
            </a:endParaRPr>
          </a:p>
          <a:p>
            <a:pPr lvl="0"/>
            <a:r>
              <a:rPr lang="uk-UA" sz="1700" b="1" dirty="0" smtClean="0">
                <a:latin typeface="Arial" pitchFamily="34" charset="0"/>
                <a:cs typeface="Arial" pitchFamily="34" charset="0"/>
              </a:rPr>
              <a:t>Трудова стадія соціалізації </a:t>
            </a:r>
            <a:r>
              <a:rPr lang="uk-UA" sz="1700" dirty="0" smtClean="0">
                <a:latin typeface="Arial" pitchFamily="34" charset="0"/>
                <a:cs typeface="Arial" pitchFamily="34" charset="0"/>
              </a:rPr>
              <a:t>охоплює весь період зрілості людини, весь період її трудової діяльності, коли людина не тільки опановує соціальний досвід, але й відтворює його за рахунок активного впливу людини на середовище через свою діяльність.</a:t>
            </a:r>
            <a:endParaRPr lang="ru-RU" sz="1700" dirty="0" smtClean="0">
              <a:latin typeface="Arial" pitchFamily="34" charset="0"/>
              <a:cs typeface="Arial" pitchFamily="34" charset="0"/>
            </a:endParaRPr>
          </a:p>
          <a:p>
            <a:pPr lvl="0"/>
            <a:r>
              <a:rPr lang="uk-UA" sz="1700" b="1" dirty="0" err="1" smtClean="0">
                <a:latin typeface="Arial" pitchFamily="34" charset="0"/>
                <a:cs typeface="Arial" pitchFamily="34" charset="0"/>
              </a:rPr>
              <a:t>Післятрудова</a:t>
            </a:r>
            <a:r>
              <a:rPr lang="uk-UA" sz="1700" b="1" dirty="0" smtClean="0">
                <a:latin typeface="Arial" pitchFamily="34" charset="0"/>
                <a:cs typeface="Arial" pitchFamily="34" charset="0"/>
              </a:rPr>
              <a:t> стадія соціалізації </a:t>
            </a:r>
            <a:r>
              <a:rPr lang="uk-UA" sz="1700" dirty="0" smtClean="0">
                <a:latin typeface="Arial" pitchFamily="34" charset="0"/>
                <a:cs typeface="Arial" pitchFamily="34" charset="0"/>
              </a:rPr>
              <a:t>розглядає похилий вік як вік, що робить істотний внесок у відтворення соціального досвіду, у процес передачі його новим поколінням.</a:t>
            </a:r>
            <a:endParaRPr lang="ru-RU" sz="1700" dirty="0" smtClean="0">
              <a:latin typeface="Arial" pitchFamily="34" charset="0"/>
              <a:cs typeface="Arial" pitchFamily="34" charset="0"/>
            </a:endParaRPr>
          </a:p>
          <a:p>
            <a:endParaRPr lang="ru-RU" sz="1600" dirty="0" smtClean="0"/>
          </a:p>
          <a:p>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fontScale="90000"/>
          </a:bodyPr>
          <a:lstStyle/>
          <a:p>
            <a:pPr algn="ctr"/>
            <a:r>
              <a:rPr lang="ru-RU" sz="5400" b="1" dirty="0" smtClean="0"/>
              <a:t> </a:t>
            </a:r>
            <a:r>
              <a:rPr lang="ru-RU" sz="5400" b="1" dirty="0" err="1" smtClean="0">
                <a:solidFill>
                  <a:srgbClr val="0070C0"/>
                </a:solidFill>
              </a:rPr>
              <a:t>Дитинство</a:t>
            </a:r>
            <a:endParaRPr lang="ru-RU" dirty="0"/>
          </a:p>
        </p:txBody>
      </p:sp>
      <p:sp>
        <p:nvSpPr>
          <p:cNvPr id="3" name="Содержимое 2"/>
          <p:cNvSpPr>
            <a:spLocks noGrp="1"/>
          </p:cNvSpPr>
          <p:nvPr>
            <p:ph idx="1"/>
          </p:nvPr>
        </p:nvSpPr>
        <p:spPr>
          <a:xfrm>
            <a:off x="457200" y="1268760"/>
            <a:ext cx="8229600" cy="5055840"/>
          </a:xfrm>
        </p:spPr>
        <p:txBody>
          <a:bodyPr>
            <a:normAutofit fontScale="25000" lnSpcReduction="20000"/>
          </a:bodyPr>
          <a:lstStyle/>
          <a:p>
            <a:pPr>
              <a:buNone/>
            </a:pPr>
            <a:r>
              <a:rPr lang="ru-RU" sz="2800" b="1" dirty="0" smtClean="0"/>
              <a:t>		</a:t>
            </a:r>
            <a:r>
              <a:rPr lang="ru-RU" sz="7200" b="1" dirty="0" smtClean="0">
                <a:latin typeface="Arial" pitchFamily="34" charset="0"/>
                <a:cs typeface="Arial" pitchFamily="34" charset="0"/>
              </a:rPr>
              <a:t> </a:t>
            </a:r>
            <a:r>
              <a:rPr lang="ru-RU" sz="7200" dirty="0" err="1" smtClean="0">
                <a:latin typeface="Arial" pitchFamily="34" charset="0"/>
                <a:cs typeface="Arial" pitchFamily="34" charset="0"/>
              </a:rPr>
              <a:t>Соціалізація</a:t>
            </a:r>
            <a:r>
              <a:rPr lang="ru-RU" sz="7200" dirty="0" smtClean="0">
                <a:latin typeface="Arial" pitchFamily="34" charset="0"/>
                <a:cs typeface="Arial" pitchFamily="34" charset="0"/>
              </a:rPr>
              <a:t> повинна </a:t>
            </a:r>
            <a:r>
              <a:rPr lang="ru-RU" sz="7200" dirty="0" err="1" smtClean="0">
                <a:latin typeface="Arial" pitchFamily="34" charset="0"/>
                <a:cs typeface="Arial" pitchFamily="34" charset="0"/>
              </a:rPr>
              <a:t>починатися</a:t>
            </a:r>
            <a:r>
              <a:rPr lang="ru-RU" sz="7200" dirty="0" smtClean="0">
                <a:latin typeface="Arial" pitchFamily="34" charset="0"/>
                <a:cs typeface="Arial" pitchFamily="34" charset="0"/>
              </a:rPr>
              <a:t> в </a:t>
            </a:r>
            <a:r>
              <a:rPr lang="ru-RU" sz="7200" dirty="0" err="1" smtClean="0">
                <a:latin typeface="Arial" pitchFamily="34" charset="0"/>
                <a:cs typeface="Arial" pitchFamily="34" charset="0"/>
              </a:rPr>
              <a:t>дитинстві</a:t>
            </a:r>
            <a:r>
              <a:rPr lang="ru-RU" sz="7200" dirty="0" smtClean="0">
                <a:latin typeface="Arial" pitchFamily="34" charset="0"/>
                <a:cs typeface="Arial" pitchFamily="34" charset="0"/>
              </a:rPr>
              <a:t>, коли </a:t>
            </a:r>
            <a:r>
              <a:rPr lang="ru-RU" sz="7200" dirty="0" err="1" smtClean="0">
                <a:latin typeface="Arial" pitchFamily="34" charset="0"/>
                <a:cs typeface="Arial" pitchFamily="34" charset="0"/>
              </a:rPr>
              <a:t>приблизно</a:t>
            </a:r>
            <a:r>
              <a:rPr lang="ru-RU" sz="7200" dirty="0" smtClean="0">
                <a:latin typeface="Arial" pitchFamily="34" charset="0"/>
                <a:cs typeface="Arial" pitchFamily="34" charset="0"/>
              </a:rPr>
              <a:t> на 70% </a:t>
            </a:r>
            <a:r>
              <a:rPr lang="ru-RU" sz="7200" dirty="0" err="1" smtClean="0">
                <a:latin typeface="Arial" pitchFamily="34" charset="0"/>
                <a:cs typeface="Arial" pitchFamily="34" charset="0"/>
              </a:rPr>
              <a:t>формується</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людська</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особистість.У</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дитинстві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закладається</a:t>
            </a:r>
            <a:r>
              <a:rPr lang="ru-RU" sz="7200" dirty="0" smtClean="0">
                <a:latin typeface="Arial" pitchFamily="34" charset="0"/>
                <a:cs typeface="Arial" pitchFamily="34" charset="0"/>
              </a:rPr>
              <a:t> фундамент </a:t>
            </a:r>
            <a:r>
              <a:rPr lang="ru-RU" sz="7200" dirty="0" err="1" smtClean="0">
                <a:latin typeface="Arial" pitchFamily="34" charset="0"/>
                <a:cs typeface="Arial" pitchFamily="34" charset="0"/>
              </a:rPr>
              <a:t>соціалізації</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в </a:t>
            </a:r>
            <a:r>
              <a:rPr lang="ru-RU" sz="7200" dirty="0" err="1" smtClean="0">
                <a:latin typeface="Arial" pitchFamily="34" charset="0"/>
                <a:cs typeface="Arial" pitchFamily="34" charset="0"/>
              </a:rPr>
              <a:t>теж</a:t>
            </a:r>
            <a:r>
              <a:rPr lang="ru-RU" sz="7200" dirty="0" smtClean="0">
                <a:latin typeface="Arial" pitchFamily="34" charset="0"/>
                <a:cs typeface="Arial" pitchFamily="34" charset="0"/>
              </a:rPr>
              <a:t> час </a:t>
            </a:r>
            <a:r>
              <a:rPr lang="ru-RU" sz="7200" dirty="0" err="1" smtClean="0">
                <a:latin typeface="Arial" pitchFamily="34" charset="0"/>
                <a:cs typeface="Arial" pitchFamily="34" charset="0"/>
              </a:rPr>
              <a:t>це</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самий</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незахищений</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її</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етап</a:t>
            </a:r>
            <a:r>
              <a:rPr lang="ru-RU" sz="7200" dirty="0" smtClean="0">
                <a:latin typeface="Arial" pitchFamily="34" charset="0"/>
                <a:cs typeface="Arial" pitchFamily="34" charset="0"/>
              </a:rPr>
              <a:t>. </a:t>
            </a:r>
          </a:p>
          <a:p>
            <a:pP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Діти</a:t>
            </a:r>
            <a:r>
              <a:rPr lang="ru-RU" sz="7200" dirty="0" smtClean="0">
                <a:latin typeface="Arial" pitchFamily="34" charset="0"/>
                <a:cs typeface="Arial" pitchFamily="34" charset="0"/>
              </a:rPr>
              <a:t> - </a:t>
            </a:r>
            <a:r>
              <a:rPr lang="ru-RU" sz="7200" dirty="0" err="1" smtClean="0">
                <a:latin typeface="Arial" pitchFamily="34" charset="0"/>
                <a:cs typeface="Arial" pitchFamily="34" charset="0"/>
              </a:rPr>
              <a:t>єдина</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категорія</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населення</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що</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мають</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соціальних</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статусів</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соціальних</a:t>
            </a:r>
            <a:r>
              <a:rPr lang="ru-RU" sz="7200" dirty="0" smtClean="0">
                <a:latin typeface="Arial" pitchFamily="34" charset="0"/>
                <a:cs typeface="Arial" pitchFamily="34" charset="0"/>
              </a:rPr>
              <a:t> ролей, </a:t>
            </a:r>
            <a:r>
              <a:rPr lang="ru-RU" sz="7200" dirty="0" err="1" smtClean="0">
                <a:latin typeface="Arial" pitchFamily="34" charset="0"/>
                <a:cs typeface="Arial" pitchFamily="34" charset="0"/>
              </a:rPr>
              <a:t>якщо</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вважати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статусів</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дитина</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чоловіча</a:t>
            </a:r>
            <a:r>
              <a:rPr lang="ru-RU" sz="7200" dirty="0" smtClean="0">
                <a:latin typeface="Arial" pitchFamily="34" charset="0"/>
                <a:cs typeface="Arial" pitchFamily="34" charset="0"/>
              </a:rPr>
              <a:t> / </a:t>
            </a:r>
            <a:r>
              <a:rPr lang="ru-RU" sz="7200" dirty="0" err="1" smtClean="0">
                <a:latin typeface="Arial" pitchFamily="34" charset="0"/>
                <a:cs typeface="Arial" pitchFamily="34" charset="0"/>
              </a:rPr>
              <a:t>жіноча</a:t>
            </a:r>
            <a:r>
              <a:rPr lang="ru-RU" sz="7200" dirty="0" smtClean="0">
                <a:latin typeface="Arial" pitchFamily="34" charset="0"/>
                <a:cs typeface="Arial" pitchFamily="34" charset="0"/>
              </a:rPr>
              <a:t> стать», «</a:t>
            </a:r>
            <a:r>
              <a:rPr lang="ru-RU" sz="7200" dirty="0" err="1" smtClean="0">
                <a:latin typeface="Arial" pitchFamily="34" charset="0"/>
                <a:cs typeface="Arial" pitchFamily="34" charset="0"/>
              </a:rPr>
              <a:t>син</a:t>
            </a:r>
            <a:r>
              <a:rPr lang="ru-RU" sz="7200" dirty="0" smtClean="0">
                <a:latin typeface="Arial" pitchFamily="34" charset="0"/>
                <a:cs typeface="Arial" pitchFamily="34" charset="0"/>
              </a:rPr>
              <a:t> / </a:t>
            </a:r>
            <a:r>
              <a:rPr lang="ru-RU" sz="7200" dirty="0" err="1" smtClean="0">
                <a:latin typeface="Arial" pitchFamily="34" charset="0"/>
                <a:cs typeface="Arial" pitchFamily="34" charset="0"/>
              </a:rPr>
              <a:t>донька</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племінник</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т.п., </a:t>
            </a:r>
            <a:r>
              <a:rPr lang="ru-RU" sz="7200" dirty="0" err="1" smtClean="0">
                <a:latin typeface="Arial" pitchFamily="34" charset="0"/>
                <a:cs typeface="Arial" pitchFamily="34" charset="0"/>
              </a:rPr>
              <a:t>які</a:t>
            </a:r>
            <a:r>
              <a:rPr lang="ru-RU" sz="7200" dirty="0" smtClean="0">
                <a:latin typeface="Arial" pitchFamily="34" charset="0"/>
                <a:cs typeface="Arial" pitchFamily="34" charset="0"/>
              </a:rPr>
              <a:t> вони </a:t>
            </a:r>
            <a:r>
              <a:rPr lang="ru-RU" sz="7200" dirty="0" err="1" smtClean="0">
                <a:latin typeface="Arial" pitchFamily="34" charset="0"/>
                <a:cs typeface="Arial" pitchFamily="34" charset="0"/>
              </a:rPr>
              <a:t>ще</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осмислюють</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повною</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мірою</a:t>
            </a:r>
            <a:r>
              <a:rPr lang="ru-RU" sz="7200" dirty="0" smtClean="0">
                <a:latin typeface="Arial" pitchFamily="34" charset="0"/>
                <a:cs typeface="Arial" pitchFamily="34" charset="0"/>
              </a:rPr>
              <a:t>. Тому </a:t>
            </a:r>
            <a:r>
              <a:rPr lang="ru-RU" sz="7200" dirty="0" err="1" smtClean="0">
                <a:latin typeface="Arial" pitchFamily="34" charset="0"/>
                <a:cs typeface="Arial" pitchFamily="34" charset="0"/>
              </a:rPr>
              <a:t>що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діти</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є</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виробниками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матеріальних</a:t>
            </a:r>
            <a:r>
              <a:rPr lang="ru-RU" sz="7200" dirty="0" smtClean="0">
                <a:latin typeface="Arial" pitchFamily="34" charset="0"/>
                <a:cs typeface="Arial" pitchFamily="34" charset="0"/>
              </a:rPr>
              <a:t> благ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відносяться</a:t>
            </a:r>
            <a:r>
              <a:rPr lang="ru-RU" sz="7200" dirty="0" smtClean="0">
                <a:latin typeface="Arial" pitchFamily="34" charset="0"/>
                <a:cs typeface="Arial" pitchFamily="34" charset="0"/>
              </a:rPr>
              <a:t> до </a:t>
            </a:r>
            <a:r>
              <a:rPr lang="ru-RU" sz="7200" dirty="0" err="1" smtClean="0">
                <a:latin typeface="Arial" pitchFamily="34" charset="0"/>
                <a:cs typeface="Arial" pitchFamily="34" charset="0"/>
              </a:rPr>
              <a:t>категорії</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економічно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самостійного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населення</a:t>
            </a:r>
            <a:r>
              <a:rPr lang="ru-RU" sz="7200" dirty="0" smtClean="0">
                <a:latin typeface="Arial" pitchFamily="34" charset="0"/>
                <a:cs typeface="Arial" pitchFamily="34" charset="0"/>
              </a:rPr>
              <a:t>, у них не </a:t>
            </a:r>
            <a:r>
              <a:rPr lang="ru-RU" sz="7200" dirty="0" err="1" smtClean="0">
                <a:latin typeface="Arial" pitchFamily="34" charset="0"/>
                <a:cs typeface="Arial" pitchFamily="34" charset="0"/>
              </a:rPr>
              <a:t>може</a:t>
            </a:r>
            <a:r>
              <a:rPr lang="ru-RU" sz="7200" dirty="0" smtClean="0">
                <a:latin typeface="Arial" pitchFamily="34" charset="0"/>
                <a:cs typeface="Arial" pitchFamily="34" charset="0"/>
              </a:rPr>
              <a:t> бути </a:t>
            </a:r>
            <a:r>
              <a:rPr lang="ru-RU" sz="7200" dirty="0" err="1" smtClean="0">
                <a:latin typeface="Arial" pitchFamily="34" charset="0"/>
                <a:cs typeface="Arial" pitchFamily="34" charset="0"/>
              </a:rPr>
              <a:t>професійних</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економічних</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політичних</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статусів</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ролей. </a:t>
            </a:r>
            <a:r>
              <a:rPr lang="ru-RU" sz="7200" dirty="0" err="1" smtClean="0">
                <a:latin typeface="Arial" pitchFamily="34" charset="0"/>
                <a:cs typeface="Arial" pitchFamily="34" charset="0"/>
              </a:rPr>
              <a:t>Їм</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знайоме</a:t>
            </a:r>
            <a:r>
              <a:rPr lang="ru-RU" sz="7200" dirty="0" smtClean="0">
                <a:latin typeface="Arial" pitchFamily="34" charset="0"/>
                <a:cs typeface="Arial" pitchFamily="34" charset="0"/>
              </a:rPr>
              <a:t> те, </a:t>
            </a:r>
            <a:r>
              <a:rPr lang="ru-RU" sz="7200" dirty="0" err="1" smtClean="0">
                <a:latin typeface="Arial" pitchFamily="34" charset="0"/>
                <a:cs typeface="Arial" pitchFamily="34" charset="0"/>
              </a:rPr>
              <a:t>з</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чого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складається</a:t>
            </a:r>
            <a:r>
              <a:rPr lang="ru-RU" sz="7200" dirty="0" smtClean="0">
                <a:latin typeface="Arial" pitchFamily="34" charset="0"/>
                <a:cs typeface="Arial" pitchFamily="34" charset="0"/>
              </a:rPr>
              <a:t> суть </a:t>
            </a:r>
            <a:r>
              <a:rPr lang="ru-RU" sz="7200" dirty="0" err="1" smtClean="0">
                <a:latin typeface="Arial" pitchFamily="34" charset="0"/>
                <a:cs typeface="Arial" pitchFamily="34" charset="0"/>
              </a:rPr>
              <a:t>статусів</a:t>
            </a:r>
            <a:r>
              <a:rPr lang="ru-RU" sz="7200" dirty="0" smtClean="0">
                <a:latin typeface="Arial" pitchFamily="34" charset="0"/>
                <a:cs typeface="Arial" pitchFamily="34" charset="0"/>
              </a:rPr>
              <a:t> - коло прав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обов'язків</a:t>
            </a:r>
            <a:r>
              <a:rPr lang="ru-RU" sz="7200" dirty="0" smtClean="0">
                <a:latin typeface="Arial" pitchFamily="34" charset="0"/>
                <a:cs typeface="Arial" pitchFamily="34" charset="0"/>
              </a:rPr>
              <a:t>. </a:t>
            </a:r>
          </a:p>
          <a:p>
            <a:pPr algn="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Теоретичні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дуже</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приблизні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знання</a:t>
            </a:r>
            <a:r>
              <a:rPr lang="ru-RU" sz="7200" dirty="0" smtClean="0">
                <a:latin typeface="Arial" pitchFamily="34" charset="0"/>
                <a:cs typeface="Arial" pitchFamily="34" charset="0"/>
              </a:rPr>
              <a:t> про </a:t>
            </a:r>
            <a:r>
              <a:rPr lang="ru-RU" sz="7200" dirty="0" err="1" smtClean="0">
                <a:latin typeface="Arial" pitchFamily="34" charset="0"/>
                <a:cs typeface="Arial" pitchFamily="34" charset="0"/>
              </a:rPr>
              <a:t>соціальні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ролі</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дозволяють</a:t>
            </a:r>
            <a:endParaRPr lang="ru-RU" sz="7200" dirty="0" smtClean="0">
              <a:latin typeface="Arial" pitchFamily="34" charset="0"/>
              <a:cs typeface="Arial" pitchFamily="34" charset="0"/>
            </a:endParaRPr>
          </a:p>
          <a:p>
            <a:pPr algn="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стверджувати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що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діти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опанували</a:t>
            </a:r>
            <a:r>
              <a:rPr lang="ru-RU" sz="7200" dirty="0" smtClean="0">
                <a:latin typeface="Arial" pitchFamily="34" charset="0"/>
                <a:cs typeface="Arial" pitchFamily="34" charset="0"/>
              </a:rPr>
              <a:t> ними </a:t>
            </a:r>
            <a:r>
              <a:rPr lang="ru-RU" sz="7200" dirty="0" err="1" smtClean="0">
                <a:latin typeface="Arial" pitchFamily="34" charset="0"/>
                <a:cs typeface="Arial" pitchFamily="34" charset="0"/>
              </a:rPr>
              <a:t>чи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засвоїли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їх</a:t>
            </a:r>
            <a:r>
              <a:rPr lang="ru-RU" sz="7200" dirty="0" smtClean="0">
                <a:latin typeface="Arial" pitchFamily="34" charset="0"/>
                <a:cs typeface="Arial" pitchFamily="34" charset="0"/>
              </a:rPr>
              <a:t>. У </a:t>
            </a:r>
            <a:r>
              <a:rPr lang="ru-RU" sz="7200" dirty="0" err="1" smtClean="0">
                <a:latin typeface="Arial" pitchFamily="34" charset="0"/>
                <a:cs typeface="Arial" pitchFamily="34" charset="0"/>
              </a:rPr>
              <a:t>ролі</a:t>
            </a:r>
            <a:r>
              <a:rPr lang="ru-RU" sz="7200" dirty="0" smtClean="0">
                <a:latin typeface="Arial" pitchFamily="34" charset="0"/>
                <a:cs typeface="Arial" pitchFamily="34" charset="0"/>
              </a:rPr>
              <a:t> вони </a:t>
            </a:r>
            <a:r>
              <a:rPr lang="ru-RU" sz="7200" dirty="0" err="1" smtClean="0">
                <a:latin typeface="Arial" pitchFamily="34" charset="0"/>
                <a:cs typeface="Arial" pitchFamily="34" charset="0"/>
              </a:rPr>
              <a:t>грають</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але</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поводяться</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відповідно</a:t>
            </a:r>
            <a:r>
              <a:rPr lang="ru-RU" sz="7200" dirty="0" smtClean="0">
                <a:latin typeface="Arial" pitchFamily="34" charset="0"/>
                <a:cs typeface="Arial" pitchFamily="34" charset="0"/>
              </a:rPr>
              <a:t> до</a:t>
            </a:r>
          </a:p>
          <a:p>
            <a:pPr algn="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вимог</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соціальної</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ролі</a:t>
            </a:r>
            <a:r>
              <a:rPr lang="ru-RU" sz="7200" dirty="0" smtClean="0">
                <a:latin typeface="Arial" pitchFamily="34" charset="0"/>
                <a:cs typeface="Arial" pitchFamily="34" charset="0"/>
              </a:rPr>
              <a:t>. У </a:t>
            </a:r>
            <a:r>
              <a:rPr lang="ru-RU" sz="7200" dirty="0" err="1" smtClean="0">
                <a:latin typeface="Arial" pitchFamily="34" charset="0"/>
                <a:cs typeface="Arial" pitchFamily="34" charset="0"/>
              </a:rPr>
              <a:t>дітей</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тільки</a:t>
            </a:r>
            <a:endParaRPr lang="ru-RU" sz="7200" dirty="0" smtClean="0">
              <a:latin typeface="Arial" pitchFamily="34" charset="0"/>
              <a:cs typeface="Arial" pitchFamily="34" charset="0"/>
            </a:endParaRPr>
          </a:p>
          <a:p>
            <a:pPr algn="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ігрове</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освоєння</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соціального</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світу</a:t>
            </a:r>
            <a:r>
              <a:rPr lang="ru-RU" sz="7200" dirty="0" smtClean="0">
                <a:latin typeface="Arial" pitchFamily="34" charset="0"/>
                <a:cs typeface="Arial" pitchFamily="34" charset="0"/>
              </a:rPr>
              <a:t>:</a:t>
            </a:r>
          </a:p>
          <a:p>
            <a:pPr algn="r">
              <a:buNone/>
            </a:pP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хлопчиська</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грають</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автомобілями</a:t>
            </a:r>
            <a:r>
              <a:rPr lang="ru-RU" sz="7200" dirty="0" smtClean="0">
                <a:latin typeface="Arial" pitchFamily="34" charset="0"/>
                <a:cs typeface="Arial" pitchFamily="34" charset="0"/>
              </a:rPr>
              <a:t>,</a:t>
            </a:r>
          </a:p>
          <a:p>
            <a:pPr algn="r">
              <a:buNone/>
            </a:pPr>
            <a:r>
              <a:rPr lang="ru-RU" sz="7200" dirty="0" smtClean="0">
                <a:latin typeface="Arial" pitchFamily="34" charset="0"/>
                <a:cs typeface="Arial" pitchFamily="34" charset="0"/>
              </a:rPr>
              <a:t> а </a:t>
            </a:r>
            <a:r>
              <a:rPr lang="ru-RU" sz="7200" dirty="0" err="1" smtClean="0">
                <a:latin typeface="Arial" pitchFamily="34" charset="0"/>
                <a:cs typeface="Arial" pitchFamily="34" charset="0"/>
              </a:rPr>
              <a:t>дівчиська</a:t>
            </a:r>
            <a:r>
              <a:rPr lang="ru-RU" sz="7200" dirty="0" smtClean="0">
                <a:latin typeface="Arial" pitchFamily="34" charset="0"/>
                <a:cs typeface="Arial" pitchFamily="34" charset="0"/>
              </a:rPr>
              <a:t> - у </a:t>
            </a:r>
            <a:r>
              <a:rPr lang="ru-RU" sz="7200" dirty="0" err="1" smtClean="0">
                <a:latin typeface="Arial" pitchFamily="34" charset="0"/>
                <a:cs typeface="Arial" pitchFamily="34" charset="0"/>
              </a:rPr>
              <a:t>дочці-матері</a:t>
            </a:r>
            <a:r>
              <a:rPr lang="ru-RU" sz="7200" dirty="0" smtClean="0">
                <a:latin typeface="Arial" pitchFamily="34" charset="0"/>
                <a:cs typeface="Arial" pitchFamily="34" charset="0"/>
              </a:rPr>
              <a:t>. </a:t>
            </a:r>
          </a:p>
          <a:p>
            <a:pPr algn="r">
              <a:buNone/>
            </a:pPr>
            <a:r>
              <a:rPr lang="ru-RU" sz="7200" dirty="0" err="1" smtClean="0">
                <a:latin typeface="Arial" pitchFamily="34" charset="0"/>
                <a:cs typeface="Arial" pitchFamily="34" charset="0"/>
              </a:rPr>
              <a:t>Дорослі</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ніколи</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грають</a:t>
            </a:r>
            <a:r>
              <a:rPr lang="ru-RU" sz="7200" dirty="0" smtClean="0">
                <a:latin typeface="Arial" pitchFamily="34" charset="0"/>
                <a:cs typeface="Arial" pitchFamily="34" charset="0"/>
              </a:rPr>
              <a:t> у </a:t>
            </a:r>
            <a:r>
              <a:rPr lang="ru-RU" sz="7200" dirty="0" err="1" smtClean="0">
                <a:latin typeface="Arial" pitchFamily="34" charset="0"/>
                <a:cs typeface="Arial" pitchFamily="34" charset="0"/>
              </a:rPr>
              <a:t>ролі</a:t>
            </a:r>
            <a:r>
              <a:rPr lang="ru-RU" sz="7200" dirty="0" smtClean="0">
                <a:latin typeface="Arial" pitchFamily="34" charset="0"/>
                <a:cs typeface="Arial" pitchFamily="34" charset="0"/>
              </a:rPr>
              <a:t>, </a:t>
            </a:r>
          </a:p>
          <a:p>
            <a:pPr algn="r">
              <a:buNone/>
            </a:pPr>
            <a:r>
              <a:rPr lang="ru-RU" sz="7200" dirty="0" err="1" smtClean="0">
                <a:latin typeface="Arial" pitchFamily="34" charset="0"/>
                <a:cs typeface="Arial" pitchFamily="34" charset="0"/>
              </a:rPr>
              <a:t>якщо</a:t>
            </a:r>
            <a:r>
              <a:rPr lang="ru-RU" sz="7200" dirty="0" smtClean="0">
                <a:latin typeface="Arial" pitchFamily="34" charset="0"/>
                <a:cs typeface="Arial" pitchFamily="34" charset="0"/>
              </a:rPr>
              <a:t> не </a:t>
            </a:r>
            <a:r>
              <a:rPr lang="ru-RU" sz="7200" dirty="0" err="1" smtClean="0">
                <a:latin typeface="Arial" pitchFamily="34" charset="0"/>
                <a:cs typeface="Arial" pitchFamily="34" charset="0"/>
              </a:rPr>
              <a:t>вважати</a:t>
            </a:r>
            <a:r>
              <a:rPr lang="ru-RU" sz="7200" dirty="0" smtClean="0">
                <a:latin typeface="Arial" pitchFamily="34" charset="0"/>
                <a:cs typeface="Arial" pitchFamily="34" charset="0"/>
              </a:rPr>
              <a:t> </a:t>
            </a:r>
            <a:r>
              <a:rPr lang="ru-RU" sz="7200" dirty="0" err="1" smtClean="0">
                <a:latin typeface="Arial" pitchFamily="34" charset="0"/>
                <a:cs typeface="Arial" pitchFamily="34" charset="0"/>
              </a:rPr>
              <a:t>ігровий</a:t>
            </a:r>
            <a:r>
              <a:rPr lang="ru-RU" sz="7200" dirty="0" smtClean="0">
                <a:latin typeface="Arial" pitchFamily="34" charset="0"/>
                <a:cs typeface="Arial" pitchFamily="34" charset="0"/>
              </a:rPr>
              <a:t> </a:t>
            </a:r>
          </a:p>
          <a:p>
            <a:pPr algn="r">
              <a:buNone/>
            </a:pPr>
            <a:r>
              <a:rPr lang="ru-RU" sz="7200" dirty="0" smtClean="0">
                <a:latin typeface="Arial" pitchFamily="34" charset="0"/>
                <a:cs typeface="Arial" pitchFamily="34" charset="0"/>
              </a:rPr>
              <a:t>метод </a:t>
            </a:r>
            <a:r>
              <a:rPr lang="ru-RU" sz="7200" dirty="0" err="1" smtClean="0">
                <a:latin typeface="Arial" pitchFamily="34" charset="0"/>
                <a:cs typeface="Arial" pitchFamily="34" charset="0"/>
              </a:rPr>
              <a:t>навчання</a:t>
            </a:r>
            <a:r>
              <a:rPr lang="ru-RU" sz="7200" dirty="0" smtClean="0">
                <a:latin typeface="Arial" pitchFamily="34" charset="0"/>
                <a:cs typeface="Arial" pitchFamily="34" charset="0"/>
              </a:rPr>
              <a:t> на </a:t>
            </a:r>
            <a:r>
              <a:rPr lang="ru-RU" sz="7200" dirty="0" err="1" smtClean="0">
                <a:latin typeface="Arial" pitchFamily="34" charset="0"/>
                <a:cs typeface="Arial" pitchFamily="34" charset="0"/>
              </a:rPr>
              <a:t>тренінгу</a:t>
            </a:r>
            <a:r>
              <a:rPr lang="ru-RU" sz="7200" dirty="0" smtClean="0">
                <a:latin typeface="Arial" pitchFamily="34" charset="0"/>
                <a:cs typeface="Arial" pitchFamily="34" charset="0"/>
              </a:rPr>
              <a:t>.</a:t>
            </a:r>
            <a:endParaRPr lang="ru-RU" sz="7200" dirty="0">
              <a:latin typeface="Arial" pitchFamily="34" charset="0"/>
              <a:cs typeface="Arial" pitchFamily="34" charset="0"/>
            </a:endParaRPr>
          </a:p>
        </p:txBody>
      </p:sp>
      <p:pic>
        <p:nvPicPr>
          <p:cNvPr id="4098" name="Picture 2" descr="http://www.discrimi.net/wp-content/uploads/2015/07/12-958x598.jpg"/>
          <p:cNvPicPr>
            <a:picLocks noChangeAspect="1" noChangeArrowheads="1"/>
          </p:cNvPicPr>
          <p:nvPr/>
        </p:nvPicPr>
        <p:blipFill>
          <a:blip r:embed="rId2" cstate="print"/>
          <a:srcRect/>
          <a:stretch>
            <a:fillRect/>
          </a:stretch>
        </p:blipFill>
        <p:spPr bwMode="auto">
          <a:xfrm>
            <a:off x="899592" y="4437112"/>
            <a:ext cx="3456384" cy="2156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229600" cy="132624"/>
          </a:xfrm>
        </p:spPr>
        <p:txBody>
          <a:bodyPr>
            <a:normAutofit fontScale="90000"/>
          </a:bodyPr>
          <a:lstStyle/>
          <a:p>
            <a:endParaRPr lang="ru-RU" dirty="0"/>
          </a:p>
        </p:txBody>
      </p:sp>
      <p:sp>
        <p:nvSpPr>
          <p:cNvPr id="5" name="Содержимое 4"/>
          <p:cNvSpPr>
            <a:spLocks noGrp="1"/>
          </p:cNvSpPr>
          <p:nvPr>
            <p:ph idx="1"/>
          </p:nvPr>
        </p:nvSpPr>
        <p:spPr>
          <a:xfrm>
            <a:off x="457200" y="476672"/>
            <a:ext cx="8229600" cy="5847928"/>
          </a:xfrm>
        </p:spPr>
        <p:txBody>
          <a:bodyPr>
            <a:normAutofit/>
            <a:scene3d>
              <a:camera prst="perspectiveContrastingRightFacing"/>
              <a:lightRig rig="threePt" dir="t"/>
            </a:scene3d>
          </a:bodyPr>
          <a:lstStyle/>
          <a:p>
            <a:pPr>
              <a:buNone/>
            </a:pPr>
            <a:r>
              <a:rPr lang="uk-UA" sz="7200" b="1" dirty="0" smtClean="0">
                <a:solidFill>
                  <a:srgbClr val="0070C0"/>
                </a:solidFill>
                <a:effectLst>
                  <a:glow rad="228600">
                    <a:schemeClr val="accent4">
                      <a:satMod val="175000"/>
                      <a:alpha val="40000"/>
                    </a:schemeClr>
                  </a:glow>
                </a:effectLst>
                <a:latin typeface="+mj-lt"/>
              </a:rPr>
              <a:t>Соціальна компетентність</a:t>
            </a:r>
            <a:endParaRPr lang="ru-RU" sz="7200" b="1" dirty="0">
              <a:solidFill>
                <a:srgbClr val="0070C0"/>
              </a:solidFill>
              <a:effectLst>
                <a:glow rad="228600">
                  <a:schemeClr val="accent4">
                    <a:satMod val="175000"/>
                    <a:alpha val="40000"/>
                  </a:schemeClr>
                </a:glow>
              </a:effectLst>
              <a:latin typeface="+mj-lt"/>
            </a:endParaRPr>
          </a:p>
        </p:txBody>
      </p:sp>
      <p:pic>
        <p:nvPicPr>
          <p:cNvPr id="33794" name="Picture 2" descr="http://img-fotki.yandex.ru/get/5507/mobilo4kin.0/0_46fe8_874ddce0_XL"/>
          <p:cNvPicPr>
            <a:picLocks noChangeAspect="1" noChangeArrowheads="1"/>
          </p:cNvPicPr>
          <p:nvPr/>
        </p:nvPicPr>
        <p:blipFill>
          <a:blip r:embed="rId2" cstate="print"/>
          <a:srcRect/>
          <a:stretch>
            <a:fillRect/>
          </a:stretch>
        </p:blipFill>
        <p:spPr bwMode="auto">
          <a:xfrm>
            <a:off x="3635896" y="2870938"/>
            <a:ext cx="4775076" cy="358130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92088"/>
          </a:xfrm>
        </p:spPr>
        <p:txBody>
          <a:bodyPr>
            <a:normAutofit fontScale="90000"/>
          </a:bodyPr>
          <a:lstStyle/>
          <a:p>
            <a:pPr algn="ctr"/>
            <a:r>
              <a:rPr lang="uk-UA" b="1" dirty="0" smtClean="0">
                <a:solidFill>
                  <a:schemeClr val="accent1">
                    <a:lumMod val="75000"/>
                  </a:schemeClr>
                </a:solidFill>
              </a:rPr>
              <a:t>Соціальна компетентність</a:t>
            </a:r>
            <a:endParaRPr lang="ru-RU" dirty="0"/>
          </a:p>
        </p:txBody>
      </p:sp>
      <p:pic>
        <p:nvPicPr>
          <p:cNvPr id="4" name="Содержимое 3" descr="home-banner3.jpg"/>
          <p:cNvPicPr>
            <a:picLocks noGrp="1" noChangeAspect="1"/>
          </p:cNvPicPr>
          <p:nvPr>
            <p:ph idx="1"/>
          </p:nvPr>
        </p:nvPicPr>
        <p:blipFill>
          <a:blip r:embed="rId2" cstate="print"/>
          <a:stretch>
            <a:fillRect/>
          </a:stretch>
        </p:blipFill>
        <p:spPr>
          <a:xfrm>
            <a:off x="5004048" y="3717032"/>
            <a:ext cx="3889139" cy="2664296"/>
          </a:xfrm>
          <a:prstGeom prst="rect">
            <a:avLst/>
          </a:prstGeom>
        </p:spPr>
      </p:pic>
      <p:sp>
        <p:nvSpPr>
          <p:cNvPr id="5" name="Прямоугольник 4"/>
          <p:cNvSpPr/>
          <p:nvPr/>
        </p:nvSpPr>
        <p:spPr>
          <a:xfrm>
            <a:off x="683568" y="1052736"/>
            <a:ext cx="8208912" cy="4247317"/>
          </a:xfrm>
          <a:prstGeom prst="rect">
            <a:avLst/>
          </a:prstGeom>
        </p:spPr>
        <p:txBody>
          <a:bodyPr wrap="square">
            <a:spAutoFit/>
          </a:bodyPr>
          <a:lstStyle/>
          <a:p>
            <a:pPr algn="just"/>
            <a:r>
              <a:rPr lang="ru-RU" b="1" dirty="0" err="1" smtClean="0">
                <a:solidFill>
                  <a:srgbClr val="0070C0"/>
                </a:solidFill>
                <a:latin typeface="+mj-lt"/>
              </a:rPr>
              <a:t>Соціальна</a:t>
            </a:r>
            <a:r>
              <a:rPr lang="ru-RU" b="1" dirty="0" smtClean="0">
                <a:solidFill>
                  <a:srgbClr val="0070C0"/>
                </a:solidFill>
                <a:latin typeface="+mj-lt"/>
              </a:rPr>
              <a:t> </a:t>
            </a:r>
            <a:r>
              <a:rPr lang="ru-RU" b="1" dirty="0" err="1" smtClean="0">
                <a:solidFill>
                  <a:srgbClr val="0070C0"/>
                </a:solidFill>
                <a:latin typeface="+mj-lt"/>
              </a:rPr>
              <a:t>компетентність</a:t>
            </a:r>
            <a:r>
              <a:rPr lang="ru-RU" b="1" dirty="0" smtClean="0">
                <a:solidFill>
                  <a:srgbClr val="0070C0"/>
                </a:solidFill>
                <a:latin typeface="+mj-lt"/>
              </a:rPr>
              <a:t> </a:t>
            </a:r>
            <a:r>
              <a:rPr lang="ru-RU" dirty="0" smtClean="0">
                <a:latin typeface="+mj-lt"/>
              </a:rPr>
              <a:t>– </a:t>
            </a:r>
            <a:r>
              <a:rPr lang="ru-RU" dirty="0" err="1" smtClean="0">
                <a:latin typeface="+mj-lt"/>
              </a:rPr>
              <a:t>здатність</a:t>
            </a:r>
            <a:r>
              <a:rPr lang="ru-RU" dirty="0" smtClean="0">
                <a:latin typeface="+mj-lt"/>
              </a:rPr>
              <a:t> адекватно та </a:t>
            </a:r>
            <a:r>
              <a:rPr lang="ru-RU" dirty="0" err="1" smtClean="0">
                <a:latin typeface="+mj-lt"/>
              </a:rPr>
              <a:t>ефективно</a:t>
            </a:r>
            <a:r>
              <a:rPr lang="ru-RU" dirty="0" smtClean="0">
                <a:latin typeface="+mj-lt"/>
              </a:rPr>
              <a:t> </a:t>
            </a:r>
            <a:r>
              <a:rPr lang="ru-RU" dirty="0" err="1" smtClean="0">
                <a:latin typeface="+mj-lt"/>
              </a:rPr>
              <a:t>вирішувати</a:t>
            </a:r>
            <a:r>
              <a:rPr lang="ru-RU" dirty="0" smtClean="0">
                <a:latin typeface="+mj-lt"/>
              </a:rPr>
              <a:t> </a:t>
            </a:r>
            <a:r>
              <a:rPr lang="ru-RU" dirty="0" err="1" smtClean="0">
                <a:latin typeface="+mj-lt"/>
              </a:rPr>
              <a:t>завдання</a:t>
            </a:r>
            <a:r>
              <a:rPr lang="ru-RU" dirty="0" smtClean="0">
                <a:latin typeface="+mj-lt"/>
              </a:rPr>
              <a:t> </a:t>
            </a:r>
            <a:r>
              <a:rPr lang="ru-RU" dirty="0" err="1" smtClean="0">
                <a:latin typeface="+mj-lt"/>
              </a:rPr>
              <a:t>соціальної</a:t>
            </a:r>
            <a:r>
              <a:rPr lang="ru-RU" dirty="0" smtClean="0">
                <a:latin typeface="+mj-lt"/>
              </a:rPr>
              <a:t> </a:t>
            </a:r>
            <a:r>
              <a:rPr lang="ru-RU" dirty="0" err="1" smtClean="0">
                <a:latin typeface="+mj-lt"/>
              </a:rPr>
              <a:t>взаємодії</a:t>
            </a:r>
            <a:r>
              <a:rPr lang="ru-RU" dirty="0" smtClean="0">
                <a:latin typeface="+mj-lt"/>
              </a:rPr>
              <a:t>.</a:t>
            </a:r>
            <a:r>
              <a:rPr lang="uk-UA" dirty="0" smtClean="0">
                <a:latin typeface="+mj-lt"/>
              </a:rPr>
              <a:t> </a:t>
            </a:r>
          </a:p>
          <a:p>
            <a:pPr algn="just"/>
            <a:r>
              <a:rPr lang="uk-UA" dirty="0" smtClean="0">
                <a:latin typeface="+mj-lt"/>
              </a:rPr>
              <a:t>Поняття </a:t>
            </a:r>
            <a:r>
              <a:rPr lang="uk-UA" b="1" dirty="0" smtClean="0">
                <a:solidFill>
                  <a:srgbClr val="0070C0"/>
                </a:solidFill>
                <a:latin typeface="+mj-lt"/>
              </a:rPr>
              <a:t>«соціальна компетентність» </a:t>
            </a:r>
            <a:r>
              <a:rPr lang="uk-UA" dirty="0" smtClean="0">
                <a:latin typeface="+mj-lt"/>
              </a:rPr>
              <a:t>розглядається сучасними вченими і як</a:t>
            </a:r>
            <a:r>
              <a:rPr lang="uk-UA" b="1" dirty="0" smtClean="0">
                <a:latin typeface="+mj-lt"/>
              </a:rPr>
              <a:t> </a:t>
            </a:r>
            <a:r>
              <a:rPr lang="uk-UA" dirty="0" smtClean="0">
                <a:latin typeface="+mj-lt"/>
              </a:rPr>
              <a:t>здатність до співробітництва в групі та команді, мобільність, уміння адаптуватись і визначати особисті цілі та виконувати різні ролі й функції в колективі, планувати, розробляти й реалізовувати соціальні проекти індивідуальних і колективних дій; уміння визначати й реалізовувати мету комунікації в залежності від обставин; підтримувати взаємини; розв’язувати проблеми в різних життєвих ситуаціях. </a:t>
            </a:r>
          </a:p>
          <a:p>
            <a:endParaRPr lang="uk-UA" dirty="0" smtClean="0">
              <a:latin typeface="+mj-lt"/>
            </a:endParaRPr>
          </a:p>
          <a:p>
            <a:endParaRPr lang="uk-UA"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p:txBody>
      </p:sp>
      <p:sp>
        <p:nvSpPr>
          <p:cNvPr id="7" name="Прямоугольник 6"/>
          <p:cNvSpPr/>
          <p:nvPr/>
        </p:nvSpPr>
        <p:spPr>
          <a:xfrm>
            <a:off x="755576" y="3645024"/>
            <a:ext cx="4067944" cy="2862322"/>
          </a:xfrm>
          <a:prstGeom prst="rect">
            <a:avLst/>
          </a:prstGeom>
        </p:spPr>
        <p:txBody>
          <a:bodyPr wrap="square">
            <a:spAutoFit/>
          </a:bodyPr>
          <a:lstStyle/>
          <a:p>
            <a:pPr algn="just"/>
            <a:r>
              <a:rPr lang="uk-UA" dirty="0" smtClean="0">
                <a:latin typeface="+mj-lt"/>
              </a:rPr>
              <a:t>Поняття </a:t>
            </a:r>
            <a:r>
              <a:rPr lang="uk-UA" b="1" dirty="0" smtClean="0">
                <a:solidFill>
                  <a:srgbClr val="0070C0"/>
                </a:solidFill>
              </a:rPr>
              <a:t>«</a:t>
            </a:r>
            <a:r>
              <a:rPr lang="uk-UA" b="1" dirty="0" smtClean="0">
                <a:solidFill>
                  <a:srgbClr val="0070C0"/>
                </a:solidFill>
                <a:latin typeface="+mj-lt"/>
              </a:rPr>
              <a:t>соціально компетентна особистість</a:t>
            </a:r>
            <a:r>
              <a:rPr lang="uk-UA" b="1" dirty="0" smtClean="0">
                <a:solidFill>
                  <a:srgbClr val="0070C0"/>
                </a:solidFill>
              </a:rPr>
              <a:t>»</a:t>
            </a:r>
            <a:r>
              <a:rPr lang="uk-UA" b="1" dirty="0" smtClean="0">
                <a:solidFill>
                  <a:srgbClr val="0070C0"/>
                </a:solidFill>
                <a:latin typeface="+mj-lt"/>
              </a:rPr>
              <a:t> </a:t>
            </a:r>
            <a:r>
              <a:rPr lang="uk-UA" dirty="0" smtClean="0">
                <a:latin typeface="+mj-lt"/>
              </a:rPr>
              <a:t>трактують як придбану здатність особистості гнучко орієнтуватися в постійно змінних мінливих соціальних умовах та ефективно взаємодіяти з соціальним середовищем. Поняття «соціальна компетентність» співвідносне з поняттям «соціальна зрілість». </a:t>
            </a:r>
            <a:endParaRPr lang="ru-RU"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20688"/>
            <a:ext cx="8229600" cy="83400"/>
          </a:xfrm>
        </p:spPr>
        <p:txBody>
          <a:bodyPr>
            <a:normAutofit fontScale="90000"/>
          </a:bodyPr>
          <a:lstStyle/>
          <a:p>
            <a:endParaRPr lang="ru-RU" dirty="0"/>
          </a:p>
        </p:txBody>
      </p:sp>
      <p:sp>
        <p:nvSpPr>
          <p:cNvPr id="3" name="Содержимое 2"/>
          <p:cNvSpPr>
            <a:spLocks noGrp="1"/>
          </p:cNvSpPr>
          <p:nvPr>
            <p:ph idx="1"/>
          </p:nvPr>
        </p:nvSpPr>
        <p:spPr>
          <a:xfrm>
            <a:off x="457200" y="404664"/>
            <a:ext cx="8229600" cy="5919936"/>
          </a:xfrm>
        </p:spPr>
        <p:txBody>
          <a:bodyPr>
            <a:normAutofit/>
            <a:scene3d>
              <a:camera prst="perspectiveContrastingRightFacing"/>
              <a:lightRig rig="threePt" dir="t"/>
            </a:scene3d>
          </a:bodyPr>
          <a:lstStyle/>
          <a:p>
            <a:pPr>
              <a:buNone/>
            </a:pPr>
            <a:r>
              <a:rPr lang="uk-UA" sz="9600" dirty="0" smtClean="0">
                <a:solidFill>
                  <a:srgbClr val="0070C0"/>
                </a:solidFill>
                <a:effectLst>
                  <a:glow rad="228600">
                    <a:schemeClr val="accent4">
                      <a:satMod val="175000"/>
                      <a:alpha val="40000"/>
                    </a:schemeClr>
                  </a:glow>
                </a:effectLst>
                <a:latin typeface="+mj-lt"/>
              </a:rPr>
              <a:t>Громадянське суспільство</a:t>
            </a:r>
            <a:endParaRPr lang="ru-RU" sz="9600" dirty="0">
              <a:solidFill>
                <a:srgbClr val="0070C0"/>
              </a:solidFill>
              <a:effectLst>
                <a:glow rad="228600">
                  <a:schemeClr val="accent4">
                    <a:satMod val="175000"/>
                    <a:alpha val="40000"/>
                  </a:schemeClr>
                </a:glow>
              </a:effectLst>
              <a:latin typeface="+mj-lt"/>
            </a:endParaRPr>
          </a:p>
        </p:txBody>
      </p:sp>
      <p:pic>
        <p:nvPicPr>
          <p:cNvPr id="34818" name="Picture 2" descr="http://1.bp.blogspot.com/-A9Agb8kmBMQ/ViT9LHd6faI/AAAAAAAAAgA/Zv2q2kxGQ2U/s1600/076_mskobservations.png"/>
          <p:cNvPicPr>
            <a:picLocks noChangeAspect="1" noChangeArrowheads="1"/>
          </p:cNvPicPr>
          <p:nvPr/>
        </p:nvPicPr>
        <p:blipFill>
          <a:blip r:embed="rId2" cstate="print"/>
          <a:srcRect/>
          <a:stretch>
            <a:fillRect/>
          </a:stretch>
        </p:blipFill>
        <p:spPr bwMode="auto">
          <a:xfrm>
            <a:off x="4499992" y="3238395"/>
            <a:ext cx="4464496" cy="36196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vitppt.com.ua/images/25/24979/770/img2.jpg"/>
          <p:cNvPicPr>
            <a:picLocks noChangeAspect="1" noChangeArrowheads="1"/>
          </p:cNvPicPr>
          <p:nvPr/>
        </p:nvPicPr>
        <p:blipFill>
          <a:blip r:embed="rId2" cstate="print"/>
          <a:srcRect/>
          <a:stretch>
            <a:fillRect/>
          </a:stretch>
        </p:blipFill>
        <p:spPr bwMode="auto">
          <a:xfrm>
            <a:off x="611560" y="1124744"/>
            <a:ext cx="7704856" cy="59046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1800" dirty="0" smtClean="0">
                <a:solidFill>
                  <a:schemeClr val="tx1"/>
                </a:solidFill>
              </a:rPr>
              <a:t>Відділ освіти Верхньодніпровської райдержадміністрації</a:t>
            </a:r>
            <a:r>
              <a:rPr lang="ru-RU" sz="1800" dirty="0" smtClean="0">
                <a:solidFill>
                  <a:schemeClr val="tx1"/>
                </a:solidFill>
              </a:rPr>
              <a:t/>
            </a:r>
            <a:br>
              <a:rPr lang="ru-RU" sz="1800" dirty="0" smtClean="0">
                <a:solidFill>
                  <a:schemeClr val="tx1"/>
                </a:solidFill>
              </a:rPr>
            </a:br>
            <a:r>
              <a:rPr lang="uk-UA" sz="1800" dirty="0" smtClean="0">
                <a:solidFill>
                  <a:schemeClr val="tx1"/>
                </a:solidFill>
              </a:rPr>
              <a:t>Районний методичний кабінет</a:t>
            </a:r>
            <a:endParaRPr lang="ru-RU" sz="1800" dirty="0">
              <a:solidFill>
                <a:schemeClr val="tx1"/>
              </a:solidFill>
            </a:endParaRPr>
          </a:p>
        </p:txBody>
      </p:sp>
      <p:sp>
        <p:nvSpPr>
          <p:cNvPr id="4" name="Заголовок 1"/>
          <p:cNvSpPr>
            <a:spLocks noGrp="1"/>
          </p:cNvSpPr>
          <p:nvPr>
            <p:ph idx="1"/>
          </p:nvPr>
        </p:nvSpPr>
        <p:spPr>
          <a:xfrm>
            <a:off x="457200" y="836712"/>
            <a:ext cx="8229600" cy="5289451"/>
          </a:xfrm>
        </p:spPr>
        <p:txBody>
          <a:bodyPr>
            <a:normAutofit fontScale="60000" lnSpcReduction="20000"/>
          </a:bodyPr>
          <a:lstStyle/>
          <a:p>
            <a:pPr algn="ctr">
              <a:buNone/>
            </a:pPr>
            <a:r>
              <a:rPr lang="uk-UA" b="1" i="1" dirty="0" smtClean="0">
                <a:solidFill>
                  <a:srgbClr val="FF0000"/>
                </a:solidFill>
              </a:rPr>
              <a:t/>
            </a:r>
            <a:br>
              <a:rPr lang="uk-UA" b="1" i="1" dirty="0" smtClean="0">
                <a:solidFill>
                  <a:srgbClr val="FF0000"/>
                </a:solidFill>
              </a:rPr>
            </a:br>
            <a:r>
              <a:rPr lang="uk-UA" b="1" i="1" dirty="0" smtClean="0">
                <a:solidFill>
                  <a:srgbClr val="FF0000"/>
                </a:solidFill>
              </a:rPr>
              <a:t/>
            </a:r>
            <a:br>
              <a:rPr lang="uk-UA" b="1" i="1" dirty="0" smtClean="0">
                <a:solidFill>
                  <a:srgbClr val="FF0000"/>
                </a:solidFill>
              </a:rPr>
            </a:br>
            <a:endParaRPr lang="uk-UA" b="1" i="1" dirty="0" smtClean="0">
              <a:solidFill>
                <a:srgbClr val="FF0000"/>
              </a:solidFill>
            </a:endParaRPr>
          </a:p>
          <a:p>
            <a:pPr algn="ctr">
              <a:buNone/>
            </a:pPr>
            <a:endParaRPr lang="uk-UA" sz="4800" b="1" i="1" dirty="0" smtClean="0">
              <a:solidFill>
                <a:srgbClr val="FF0000"/>
              </a:solidFill>
            </a:endParaRPr>
          </a:p>
          <a:p>
            <a:pPr algn="ctr">
              <a:buNone/>
            </a:pPr>
            <a:r>
              <a:rPr lang="uk-UA" sz="5900" b="1" i="1" dirty="0" smtClean="0">
                <a:solidFill>
                  <a:srgbClr val="0070C0"/>
                </a:solidFill>
                <a:latin typeface="Arial" pitchFamily="34" charset="0"/>
                <a:cs typeface="Arial" pitchFamily="34" charset="0"/>
              </a:rPr>
              <a:t>Програма</a:t>
            </a:r>
          </a:p>
          <a:p>
            <a:pPr algn="ctr">
              <a:buNone/>
            </a:pPr>
            <a:r>
              <a:rPr lang="uk-UA" sz="4800" b="1" i="1" dirty="0" smtClean="0">
                <a:solidFill>
                  <a:srgbClr val="0070C0"/>
                </a:solidFill>
                <a:latin typeface="Arial" pitchFamily="34" charset="0"/>
                <a:cs typeface="Arial" pitchFamily="34" charset="0"/>
              </a:rPr>
              <a:t>“ОСВІТНІ СТРАТЕГІЇ СОЦІАЛІЗАЦІЇ</a:t>
            </a:r>
            <a:r>
              <a:rPr lang="ru-RU" sz="4800" b="1" i="1" dirty="0" smtClean="0">
                <a:solidFill>
                  <a:srgbClr val="0070C0"/>
                </a:solidFill>
                <a:latin typeface="Arial" pitchFamily="34" charset="0"/>
                <a:cs typeface="Arial" pitchFamily="34" charset="0"/>
              </a:rPr>
              <a:t/>
            </a:r>
            <a:br>
              <a:rPr lang="ru-RU" sz="4800" b="1" i="1" dirty="0" smtClean="0">
                <a:solidFill>
                  <a:srgbClr val="0070C0"/>
                </a:solidFill>
                <a:latin typeface="Arial" pitchFamily="34" charset="0"/>
                <a:cs typeface="Arial" pitchFamily="34" charset="0"/>
              </a:rPr>
            </a:br>
            <a:r>
              <a:rPr lang="uk-UA" sz="4800" b="1" i="1" dirty="0" smtClean="0">
                <a:solidFill>
                  <a:srgbClr val="0070C0"/>
                </a:solidFill>
                <a:latin typeface="Arial" pitchFamily="34" charset="0"/>
                <a:cs typeface="Arial" pitchFamily="34" charset="0"/>
              </a:rPr>
              <a:t>ОСОБИСТОСТІ</a:t>
            </a:r>
            <a:r>
              <a:rPr lang="ru-RU" sz="4800" b="1" i="1" dirty="0" smtClean="0">
                <a:solidFill>
                  <a:srgbClr val="0070C0"/>
                </a:solidFill>
                <a:latin typeface="Arial" pitchFamily="34" charset="0"/>
                <a:cs typeface="Arial" pitchFamily="34" charset="0"/>
              </a:rPr>
              <a:t/>
            </a:r>
            <a:br>
              <a:rPr lang="ru-RU" sz="4800" b="1" i="1" dirty="0" smtClean="0">
                <a:solidFill>
                  <a:srgbClr val="0070C0"/>
                </a:solidFill>
                <a:latin typeface="Arial" pitchFamily="34" charset="0"/>
                <a:cs typeface="Arial" pitchFamily="34" charset="0"/>
              </a:rPr>
            </a:br>
            <a:r>
              <a:rPr lang="uk-UA" sz="4800" b="1" i="1" dirty="0" smtClean="0">
                <a:solidFill>
                  <a:srgbClr val="0070C0"/>
                </a:solidFill>
                <a:latin typeface="Arial" pitchFamily="34" charset="0"/>
                <a:cs typeface="Arial" pitchFamily="34" charset="0"/>
              </a:rPr>
              <a:t>ГРОМАДЯНСЬКОГО</a:t>
            </a:r>
            <a:r>
              <a:rPr lang="ru-RU" sz="4800" b="1" i="1" dirty="0" smtClean="0">
                <a:solidFill>
                  <a:srgbClr val="0070C0"/>
                </a:solidFill>
                <a:latin typeface="Arial" pitchFamily="34" charset="0"/>
                <a:cs typeface="Arial" pitchFamily="34" charset="0"/>
              </a:rPr>
              <a:t/>
            </a:r>
            <a:br>
              <a:rPr lang="ru-RU" sz="4800" b="1" i="1" dirty="0" smtClean="0">
                <a:solidFill>
                  <a:srgbClr val="0070C0"/>
                </a:solidFill>
                <a:latin typeface="Arial" pitchFamily="34" charset="0"/>
                <a:cs typeface="Arial" pitchFamily="34" charset="0"/>
              </a:rPr>
            </a:br>
            <a:r>
              <a:rPr lang="uk-UA" sz="4800" b="1" i="1" dirty="0" smtClean="0">
                <a:solidFill>
                  <a:srgbClr val="0070C0"/>
                </a:solidFill>
                <a:latin typeface="Arial" pitchFamily="34" charset="0"/>
                <a:cs typeface="Arial" pitchFamily="34" charset="0"/>
              </a:rPr>
              <a:t>СУСПІЛЬСТВА”</a:t>
            </a:r>
            <a:r>
              <a:rPr lang="ru-RU" sz="3600" dirty="0" smtClean="0">
                <a:latin typeface="Arial" pitchFamily="34" charset="0"/>
                <a:cs typeface="Arial" pitchFamily="34" charset="0"/>
              </a:rPr>
              <a:t/>
            </a:r>
            <a:br>
              <a:rPr lang="ru-RU" sz="3600" dirty="0" smtClean="0">
                <a:latin typeface="Arial" pitchFamily="34" charset="0"/>
                <a:cs typeface="Arial" pitchFamily="34" charset="0"/>
              </a:rPr>
            </a:br>
            <a:r>
              <a:rPr lang="uk-UA" sz="3600" b="1" i="1" dirty="0" smtClean="0">
                <a:latin typeface="Arial" pitchFamily="34" charset="0"/>
                <a:cs typeface="Arial" pitchFamily="34" charset="0"/>
              </a:rPr>
              <a:t> </a:t>
            </a:r>
            <a:r>
              <a:rPr lang="ru-RU" sz="3600" dirty="0" smtClean="0">
                <a:latin typeface="Arial" pitchFamily="34" charset="0"/>
                <a:cs typeface="Arial" pitchFamily="34" charset="0"/>
              </a:rPr>
              <a:t/>
            </a:r>
            <a:br>
              <a:rPr lang="ru-RU" sz="3600" dirty="0" smtClean="0">
                <a:latin typeface="Arial" pitchFamily="34" charset="0"/>
                <a:cs typeface="Arial" pitchFamily="34" charset="0"/>
              </a:rPr>
            </a:br>
            <a:r>
              <a:rPr lang="uk-UA" sz="3600" b="1" i="1" dirty="0" smtClean="0">
                <a:latin typeface="Arial" pitchFamily="34" charset="0"/>
                <a:cs typeface="Arial" pitchFamily="34" charset="0"/>
              </a:rPr>
              <a:t>(НАУКОВО-ТЕОРЕТИЧНЕ ТА МЕТОДИЧНЕ</a:t>
            </a:r>
            <a:r>
              <a:rPr lang="ru-RU" sz="3600" dirty="0" smtClean="0">
                <a:latin typeface="Arial" pitchFamily="34" charset="0"/>
                <a:cs typeface="Arial" pitchFamily="34" charset="0"/>
              </a:rPr>
              <a:t/>
            </a:r>
            <a:br>
              <a:rPr lang="ru-RU" sz="3600" dirty="0" smtClean="0">
                <a:latin typeface="Arial" pitchFamily="34" charset="0"/>
                <a:cs typeface="Arial" pitchFamily="34" charset="0"/>
              </a:rPr>
            </a:br>
            <a:r>
              <a:rPr lang="uk-UA" sz="3600" b="1" i="1" dirty="0" smtClean="0">
                <a:latin typeface="Arial" pitchFamily="34" charset="0"/>
                <a:cs typeface="Arial" pitchFamily="34" charset="0"/>
              </a:rPr>
              <a:t>ЗАБЕЗПЕЧЕННЯ ОБЛАСНОГО ПРОЕКТУ)</a:t>
            </a:r>
          </a:p>
          <a:p>
            <a:pPr algn="ctr">
              <a:buNone/>
            </a:pPr>
            <a:r>
              <a:rPr lang="ru-RU" dirty="0" smtClean="0"/>
              <a:t/>
            </a:r>
            <a:br>
              <a:rPr lang="ru-RU" dirty="0" smtClean="0"/>
            </a:br>
            <a:endParaRPr lang="ru-RU" dirty="0" smtClean="0"/>
          </a:p>
          <a:p>
            <a:pPr algn="ctr">
              <a:buNone/>
            </a:pPr>
            <a:r>
              <a:rPr lang="uk-UA" dirty="0" smtClean="0"/>
              <a:t>Методичний вісник</a:t>
            </a:r>
            <a:endParaRPr lang="ru-RU" dirty="0" smtClean="0"/>
          </a:p>
          <a:p>
            <a:pPr algn="ctr">
              <a:buNone/>
            </a:pPr>
            <a:r>
              <a:rPr lang="uk-UA" dirty="0" smtClean="0"/>
              <a:t>2015</a:t>
            </a:r>
            <a:endParaRPr lang="ru-RU" dirty="0" smtClean="0"/>
          </a:p>
          <a:p>
            <a:pPr algn="ctr">
              <a:buNone/>
            </a:pPr>
            <a:r>
              <a:rPr lang="uk-UA" b="1" i="1" dirty="0" smtClean="0"/>
              <a:t> </a:t>
            </a:r>
            <a:endParaRPr lang="ru-RU" dirty="0"/>
          </a:p>
        </p:txBody>
      </p:sp>
      <p:pic>
        <p:nvPicPr>
          <p:cNvPr id="5" name="Picture 2" descr="C:\Documents and Settings\Admin\Рабочий стол\социализация\1.jpg"/>
          <p:cNvPicPr>
            <a:picLocks noChangeAspect="1" noChangeArrowheads="1"/>
          </p:cNvPicPr>
          <p:nvPr/>
        </p:nvPicPr>
        <p:blipFill>
          <a:blip r:embed="rId3" cstate="print"/>
          <a:srcRect/>
          <a:stretch>
            <a:fillRect/>
          </a:stretch>
        </p:blipFill>
        <p:spPr bwMode="auto">
          <a:xfrm>
            <a:off x="539552" y="4941168"/>
            <a:ext cx="1704903" cy="14000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20080"/>
          </a:xfrm>
        </p:spPr>
        <p:txBody>
          <a:bodyPr>
            <a:normAutofit fontScale="90000"/>
          </a:bodyPr>
          <a:lstStyle/>
          <a:p>
            <a:r>
              <a:rPr lang="uk-UA" b="1" i="1" dirty="0" smtClean="0">
                <a:solidFill>
                  <a:srgbClr val="0070C0"/>
                </a:solidFill>
              </a:rPr>
              <a:t>Громадянське суспільство</a:t>
            </a:r>
            <a:endParaRPr lang="ru-RU" b="1" i="1" dirty="0">
              <a:solidFill>
                <a:srgbClr val="0070C0"/>
              </a:solidFill>
            </a:endParaRPr>
          </a:p>
        </p:txBody>
      </p:sp>
      <p:sp>
        <p:nvSpPr>
          <p:cNvPr id="3" name="Содержимое 2"/>
          <p:cNvSpPr>
            <a:spLocks noGrp="1"/>
          </p:cNvSpPr>
          <p:nvPr>
            <p:ph idx="1"/>
          </p:nvPr>
        </p:nvSpPr>
        <p:spPr>
          <a:xfrm>
            <a:off x="457200" y="980728"/>
            <a:ext cx="8229600" cy="5343872"/>
          </a:xfrm>
        </p:spPr>
        <p:txBody>
          <a:bodyPr>
            <a:normAutofit/>
          </a:bodyPr>
          <a:lstStyle/>
          <a:p>
            <a:pPr algn="just"/>
            <a:r>
              <a:rPr lang="vi-VN" sz="1600" b="1" dirty="0" smtClean="0">
                <a:solidFill>
                  <a:srgbClr val="0070C0"/>
                </a:solidFill>
                <a:latin typeface="+mj-lt"/>
              </a:rPr>
              <a:t>Громадя́нське суспі́льство</a:t>
            </a:r>
            <a:r>
              <a:rPr lang="vi-VN" sz="1600" dirty="0" smtClean="0">
                <a:latin typeface="+mj-lt"/>
              </a:rPr>
              <a:t> — це історичний тип у розвитку людського </a:t>
            </a:r>
            <a:r>
              <a:rPr lang="uk-UA" sz="1600" dirty="0" smtClean="0">
                <a:latin typeface="+mj-lt"/>
              </a:rPr>
              <a:t>суспільства</a:t>
            </a:r>
            <a:r>
              <a:rPr lang="vi-VN" sz="1600" dirty="0" smtClean="0">
                <a:latin typeface="+mj-lt"/>
              </a:rPr>
              <a:t>, його конкретна якісна характеристика; це сфера самовиявлення і реалізації </a:t>
            </a:r>
            <a:r>
              <a:rPr lang="uk-UA" sz="1600" dirty="0" smtClean="0">
                <a:latin typeface="+mj-lt"/>
              </a:rPr>
              <a:t>потреб</a:t>
            </a:r>
            <a:r>
              <a:rPr lang="vi-VN" sz="1600" dirty="0" smtClean="0">
                <a:latin typeface="+mj-lt"/>
              </a:rPr>
              <a:t> та </a:t>
            </a:r>
            <a:r>
              <a:rPr lang="uk-UA" sz="1600" dirty="0" smtClean="0">
                <a:latin typeface="+mj-lt"/>
              </a:rPr>
              <a:t>інтересів</a:t>
            </a:r>
            <a:r>
              <a:rPr lang="vi-VN" sz="1600" dirty="0" smtClean="0">
                <a:latin typeface="+mj-lt"/>
              </a:rPr>
              <a:t> вільних </a:t>
            </a:r>
            <a:r>
              <a:rPr lang="uk-UA" sz="1600" dirty="0" smtClean="0">
                <a:latin typeface="+mj-lt"/>
              </a:rPr>
              <a:t>індивідів</a:t>
            </a:r>
            <a:r>
              <a:rPr lang="vi-VN" sz="1600" dirty="0" smtClean="0">
                <a:latin typeface="+mj-lt"/>
              </a:rPr>
              <a:t> через систему </a:t>
            </a:r>
            <a:r>
              <a:rPr lang="uk-UA" sz="1600" dirty="0" smtClean="0">
                <a:latin typeface="+mj-lt"/>
              </a:rPr>
              <a:t>відносин</a:t>
            </a:r>
            <a:r>
              <a:rPr lang="vi-VN" sz="1600" dirty="0" smtClean="0">
                <a:latin typeface="+mj-lt"/>
              </a:rPr>
              <a:t> (економічних, соціальних, релігійних, національних, духовних, культурних). Структурними елементами цієї системи є організації (</a:t>
            </a:r>
            <a:r>
              <a:rPr lang="uk-UA" sz="1600" dirty="0" smtClean="0">
                <a:latin typeface="+mj-lt"/>
              </a:rPr>
              <a:t>політичні партії, громадські об'єднання, асоціації</a:t>
            </a:r>
            <a:r>
              <a:rPr lang="vi-VN" sz="1600" dirty="0" smtClean="0">
                <a:latin typeface="+mj-lt"/>
              </a:rPr>
              <a:t>) та різні об'єднання (</a:t>
            </a:r>
            <a:r>
              <a:rPr lang="uk-UA" sz="1600" dirty="0" smtClean="0">
                <a:latin typeface="+mj-lt"/>
              </a:rPr>
              <a:t>професійні</a:t>
            </a:r>
            <a:r>
              <a:rPr lang="vi-VN" sz="1600" dirty="0" smtClean="0">
                <a:latin typeface="+mj-lt"/>
              </a:rPr>
              <a:t>, творчі, спортивні, конфесійні тощо), що охоплюють всі сфери </a:t>
            </a:r>
            <a:r>
              <a:rPr lang="uk-UA" sz="1600" dirty="0" smtClean="0">
                <a:latin typeface="+mj-lt"/>
              </a:rPr>
              <a:t>суспільного життя</a:t>
            </a:r>
            <a:r>
              <a:rPr lang="vi-VN" sz="1600" dirty="0" smtClean="0">
                <a:latin typeface="+mj-lt"/>
              </a:rPr>
              <a:t> і є своєрідним регулятором </a:t>
            </a:r>
            <a:r>
              <a:rPr lang="uk-UA" sz="1600" dirty="0" smtClean="0">
                <a:latin typeface="+mj-lt"/>
              </a:rPr>
              <a:t>свободи людини</a:t>
            </a:r>
            <a:r>
              <a:rPr lang="vi-VN" sz="1600" dirty="0" smtClean="0">
                <a:latin typeface="+mj-lt"/>
              </a:rPr>
              <a:t>.</a:t>
            </a:r>
            <a:endParaRPr lang="uk-UA" sz="1600" dirty="0" smtClean="0">
              <a:latin typeface="+mj-lt"/>
            </a:endParaRPr>
          </a:p>
          <a:p>
            <a:pPr algn="just"/>
            <a:r>
              <a:rPr lang="ru-RU" sz="1600" b="1" dirty="0" err="1" smtClean="0">
                <a:solidFill>
                  <a:srgbClr val="0070C0"/>
                </a:solidFill>
                <a:latin typeface="+mj-lt"/>
              </a:rPr>
              <a:t>Громадянське</a:t>
            </a:r>
            <a:r>
              <a:rPr lang="ru-RU" sz="1600" b="1" dirty="0" smtClean="0">
                <a:solidFill>
                  <a:srgbClr val="0070C0"/>
                </a:solidFill>
                <a:latin typeface="+mj-lt"/>
              </a:rPr>
              <a:t> </a:t>
            </a:r>
            <a:r>
              <a:rPr lang="ru-RU" sz="1600" b="1" dirty="0" err="1" smtClean="0">
                <a:solidFill>
                  <a:srgbClr val="0070C0"/>
                </a:solidFill>
                <a:latin typeface="+mj-lt"/>
              </a:rPr>
              <a:t>суспільство</a:t>
            </a:r>
            <a:r>
              <a:rPr lang="ru-RU" sz="1600" b="1" dirty="0" smtClean="0">
                <a:solidFill>
                  <a:srgbClr val="0070C0"/>
                </a:solidFill>
                <a:latin typeface="+mj-lt"/>
              </a:rPr>
              <a:t> </a:t>
            </a:r>
            <a:r>
              <a:rPr lang="ru-RU" sz="1600" dirty="0" smtClean="0">
                <a:latin typeface="+mj-lt"/>
              </a:rPr>
              <a:t>— сфера </a:t>
            </a:r>
            <a:r>
              <a:rPr lang="ru-RU" sz="1600" dirty="0" err="1" smtClean="0">
                <a:latin typeface="+mj-lt"/>
              </a:rPr>
              <a:t>недержавних</a:t>
            </a:r>
            <a:r>
              <a:rPr lang="ru-RU" sz="1600" dirty="0" smtClean="0">
                <a:latin typeface="+mj-lt"/>
              </a:rPr>
              <a:t> </a:t>
            </a:r>
            <a:r>
              <a:rPr lang="ru-RU" sz="1600" dirty="0" err="1" smtClean="0">
                <a:latin typeface="+mj-lt"/>
              </a:rPr>
              <a:t>суспільних</a:t>
            </a:r>
            <a:r>
              <a:rPr lang="ru-RU" sz="1600" dirty="0" smtClean="0">
                <a:latin typeface="+mj-lt"/>
              </a:rPr>
              <a:t> </a:t>
            </a:r>
            <a:r>
              <a:rPr lang="ru-RU" sz="1600" dirty="0" err="1" smtClean="0">
                <a:latin typeface="+mj-lt"/>
              </a:rPr>
              <a:t>інститутів</a:t>
            </a:r>
            <a:r>
              <a:rPr lang="ru-RU" sz="1600" dirty="0" smtClean="0">
                <a:latin typeface="+mj-lt"/>
              </a:rPr>
              <a:t> та </a:t>
            </a:r>
            <a:r>
              <a:rPr lang="ru-RU" sz="1600" dirty="0" err="1" smtClean="0">
                <a:latin typeface="+mj-lt"/>
              </a:rPr>
              <a:t>відносин</a:t>
            </a:r>
            <a:r>
              <a:rPr lang="ru-RU" sz="1600" dirty="0" smtClean="0">
                <a:latin typeface="+mj-lt"/>
              </a:rPr>
              <a:t>. </a:t>
            </a:r>
            <a:r>
              <a:rPr lang="ru-RU" sz="1600" dirty="0" err="1" smtClean="0">
                <a:latin typeface="+mj-lt"/>
              </a:rPr>
              <a:t>Громадянське</a:t>
            </a:r>
            <a:r>
              <a:rPr lang="ru-RU" sz="1600" dirty="0" smtClean="0">
                <a:latin typeface="+mj-lt"/>
              </a:rPr>
              <a:t> </a:t>
            </a:r>
            <a:r>
              <a:rPr lang="ru-RU" sz="1600" dirty="0" err="1" smtClean="0">
                <a:latin typeface="+mj-lt"/>
              </a:rPr>
              <a:t>суспільство</a:t>
            </a:r>
            <a:r>
              <a:rPr lang="ru-RU" sz="1600" dirty="0" smtClean="0">
                <a:latin typeface="+mj-lt"/>
              </a:rPr>
              <a:t> — </a:t>
            </a:r>
            <a:r>
              <a:rPr lang="ru-RU" sz="1600" dirty="0" err="1" smtClean="0">
                <a:latin typeface="+mj-lt"/>
              </a:rPr>
              <a:t>це</a:t>
            </a:r>
            <a:r>
              <a:rPr lang="ru-RU" sz="1600" dirty="0" smtClean="0">
                <a:latin typeface="+mj-lt"/>
              </a:rPr>
              <a:t> все те в </a:t>
            </a:r>
            <a:r>
              <a:rPr lang="ru-RU" sz="1600" dirty="0" err="1" smtClean="0">
                <a:latin typeface="+mj-lt"/>
              </a:rPr>
              <a:t>суспільстві</a:t>
            </a:r>
            <a:r>
              <a:rPr lang="ru-RU" sz="1600" dirty="0" smtClean="0">
                <a:latin typeface="+mj-lt"/>
              </a:rPr>
              <a:t>, </a:t>
            </a:r>
            <a:r>
              <a:rPr lang="ru-RU" sz="1600" dirty="0" err="1" smtClean="0">
                <a:latin typeface="+mj-lt"/>
              </a:rPr>
              <a:t>що</a:t>
            </a:r>
            <a:r>
              <a:rPr lang="ru-RU" sz="1600" dirty="0" smtClean="0">
                <a:latin typeface="+mj-lt"/>
              </a:rPr>
              <a:t> не </a:t>
            </a:r>
            <a:r>
              <a:rPr lang="ru-RU" sz="1600" dirty="0" err="1" smtClean="0">
                <a:latin typeface="+mj-lt"/>
              </a:rPr>
              <a:t>є</a:t>
            </a:r>
            <a:r>
              <a:rPr lang="ru-RU" sz="1600" dirty="0" smtClean="0">
                <a:latin typeface="+mj-lt"/>
              </a:rPr>
              <a:t> державою та </a:t>
            </a:r>
            <a:r>
              <a:rPr lang="ru-RU" sz="1600" dirty="0" err="1" smtClean="0">
                <a:latin typeface="+mj-lt"/>
              </a:rPr>
              <a:t>державним</a:t>
            </a:r>
            <a:r>
              <a:rPr lang="ru-RU" sz="1600" dirty="0" smtClean="0">
                <a:latin typeface="+mj-lt"/>
              </a:rPr>
              <a:t>.</a:t>
            </a:r>
            <a:endParaRPr lang="uk-UA" sz="1600" dirty="0" smtClean="0">
              <a:latin typeface="+mj-lt"/>
            </a:endParaRPr>
          </a:p>
          <a:p>
            <a:pPr algn="just"/>
            <a:r>
              <a:rPr lang="uk-UA" sz="1600" dirty="0" smtClean="0">
                <a:latin typeface="+mj-lt"/>
              </a:rPr>
              <a:t>Демократичні перетворення в Україні обумовили глобальні зміни у філософії освіти, визначенні її мети, завдань, методів діяльності. Сьогодні завдання навчальних закладів – виховання громадянина з високим рівнем громадянської свідомості, патріотизму, активності, поваги до прав і свобод демократичного суспільства. </a:t>
            </a:r>
            <a:endParaRPr lang="ru-RU" sz="1600" dirty="0">
              <a:latin typeface="+mj-lt"/>
            </a:endParaRPr>
          </a:p>
        </p:txBody>
      </p:sp>
      <p:pic>
        <p:nvPicPr>
          <p:cNvPr id="4" name="Рисунок 3" descr="Mudrie_394326854.jpg"/>
          <p:cNvPicPr>
            <a:picLocks noChangeAspect="1"/>
          </p:cNvPicPr>
          <p:nvPr/>
        </p:nvPicPr>
        <p:blipFill>
          <a:blip r:embed="rId2" cstate="print"/>
          <a:stretch>
            <a:fillRect/>
          </a:stretch>
        </p:blipFill>
        <p:spPr>
          <a:xfrm>
            <a:off x="2987824" y="4941167"/>
            <a:ext cx="2664296" cy="18733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20688"/>
            <a:ext cx="7851648" cy="2664296"/>
          </a:xfrm>
        </p:spPr>
        <p:txBody>
          <a:bodyPr>
            <a:normAutofit fontScale="90000"/>
          </a:bodyPr>
          <a:lstStyle/>
          <a:p>
            <a:pPr algn="ctr"/>
            <a:r>
              <a:rPr lang="uk-UA" sz="4000" i="1" dirty="0" smtClean="0">
                <a:solidFill>
                  <a:srgbClr val="FFC000"/>
                </a:solidFill>
                <a:latin typeface="Arial" pitchFamily="34" charset="0"/>
                <a:cs typeface="Arial" pitchFamily="34" charset="0"/>
              </a:rPr>
              <a:t>ОСВІТНІ СТРАТЕГІЇ СОЦІАЛІЗАЦІЇ</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ОСОБИСТОСТІ</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ГРОМАДЯНСЬКОГО</a:t>
            </a:r>
            <a:r>
              <a:rPr lang="ru-RU" sz="4000" i="1" dirty="0" smtClean="0">
                <a:solidFill>
                  <a:srgbClr val="FFC000"/>
                </a:solidFill>
                <a:latin typeface="Arial" pitchFamily="34" charset="0"/>
                <a:cs typeface="Arial" pitchFamily="34" charset="0"/>
              </a:rPr>
              <a:t/>
            </a:r>
            <a:br>
              <a:rPr lang="ru-RU" sz="4000" i="1" dirty="0" smtClean="0">
                <a:solidFill>
                  <a:srgbClr val="FFC000"/>
                </a:solidFill>
                <a:latin typeface="Arial" pitchFamily="34" charset="0"/>
                <a:cs typeface="Arial" pitchFamily="34" charset="0"/>
              </a:rPr>
            </a:br>
            <a:r>
              <a:rPr lang="uk-UA" sz="4000" i="1" dirty="0" smtClean="0">
                <a:solidFill>
                  <a:srgbClr val="FFC000"/>
                </a:solidFill>
                <a:latin typeface="Arial" pitchFamily="34" charset="0"/>
                <a:cs typeface="Arial" pitchFamily="34" charset="0"/>
              </a:rPr>
              <a:t>СУСПІЛЬСТВА</a:t>
            </a:r>
            <a:endParaRPr lang="ru-RU" sz="4000" dirty="0"/>
          </a:p>
        </p:txBody>
      </p:sp>
      <p:sp>
        <p:nvSpPr>
          <p:cNvPr id="3" name="Подзаголовок 2"/>
          <p:cNvSpPr>
            <a:spLocks noGrp="1"/>
          </p:cNvSpPr>
          <p:nvPr>
            <p:ph type="subTitle" idx="1"/>
          </p:nvPr>
        </p:nvSpPr>
        <p:spPr>
          <a:xfrm>
            <a:off x="533400" y="3228536"/>
            <a:ext cx="7854696" cy="3008776"/>
          </a:xfrm>
        </p:spPr>
        <p:txBody>
          <a:bodyPr>
            <a:normAutofit fontScale="92500" lnSpcReduction="20000"/>
          </a:bodyPr>
          <a:lstStyle/>
          <a:p>
            <a:pPr algn="ctr"/>
            <a:r>
              <a:rPr lang="uk-UA" dirty="0" smtClean="0"/>
              <a:t>Інтеграція у світовий та європейський освітній простір вимагає від України </a:t>
            </a:r>
            <a:r>
              <a:rPr lang="uk-UA" dirty="0" smtClean="0"/>
              <a:t>зрушень </a:t>
            </a:r>
            <a:r>
              <a:rPr lang="uk-UA" dirty="0" smtClean="0"/>
              <a:t>не тільки у технологічному аспекті, а й у вихованні відповідальної, толерантної, духовно-зрілої особистості, яка здатна самостверджуватися на засадах цінностей демократичного громадянського суспільства. Тому проект  спрямований на удосконалення системи виховання, на нові освітні стандарти, нові педагогічні технології, що забезпечить становлення зрілого громадянського суспільства в Україні.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normAutofit fontScale="90000"/>
          </a:bodyPr>
          <a:lstStyle/>
          <a:p>
            <a:pPr algn="ctr"/>
            <a:r>
              <a:rPr lang="uk-UA" b="1" dirty="0" smtClean="0">
                <a:solidFill>
                  <a:srgbClr val="0070C0"/>
                </a:solidFill>
              </a:rPr>
              <a:t>ЗМІСТ</a:t>
            </a:r>
            <a:endParaRPr lang="ru-RU" dirty="0">
              <a:solidFill>
                <a:srgbClr val="0070C0"/>
              </a:solidFill>
            </a:endParaRPr>
          </a:p>
        </p:txBody>
      </p:sp>
      <p:sp>
        <p:nvSpPr>
          <p:cNvPr id="3" name="Содержимое 2"/>
          <p:cNvSpPr>
            <a:spLocks noGrp="1"/>
          </p:cNvSpPr>
          <p:nvPr>
            <p:ph idx="1"/>
          </p:nvPr>
        </p:nvSpPr>
        <p:spPr>
          <a:xfrm>
            <a:off x="457200" y="1196752"/>
            <a:ext cx="8229600" cy="5127848"/>
          </a:xfrm>
        </p:spPr>
        <p:txBody>
          <a:bodyPr>
            <a:normAutofit fontScale="25000" lnSpcReduction="20000"/>
          </a:bodyPr>
          <a:lstStyle/>
          <a:p>
            <a:r>
              <a:rPr lang="uk-UA" sz="7200" b="1" dirty="0" smtClean="0">
                <a:latin typeface="Arial" pitchFamily="34" charset="0"/>
                <a:cs typeface="Arial" pitchFamily="34" charset="0"/>
              </a:rPr>
              <a:t>І. НАУКОВО-ТЕОРЕТИЧНЕ ЗАБЕЗПЕЧЕННЯ</a:t>
            </a:r>
            <a:endParaRPr lang="ru-RU" sz="7200" dirty="0" smtClean="0">
              <a:latin typeface="Arial" pitchFamily="34" charset="0"/>
              <a:cs typeface="Arial" pitchFamily="34" charset="0"/>
            </a:endParaRPr>
          </a:p>
          <a:p>
            <a:pPr>
              <a:buNone/>
            </a:pPr>
            <a:r>
              <a:rPr lang="uk-UA" sz="7200" dirty="0" smtClean="0">
                <a:latin typeface="Arial" pitchFamily="34" charset="0"/>
                <a:cs typeface="Arial" pitchFamily="34" charset="0"/>
              </a:rPr>
              <a:t> </a:t>
            </a:r>
            <a:endParaRPr lang="ru-RU" sz="7200" dirty="0" smtClean="0">
              <a:latin typeface="Arial" pitchFamily="34" charset="0"/>
              <a:cs typeface="Arial" pitchFamily="34" charset="0"/>
            </a:endParaRPr>
          </a:p>
          <a:p>
            <a:r>
              <a:rPr lang="uk-UA" sz="7200" dirty="0" smtClean="0">
                <a:latin typeface="Arial" pitchFamily="34" charset="0"/>
                <a:cs typeface="Arial" pitchFamily="34" charset="0"/>
              </a:rPr>
              <a:t>Програма обласного науково-методичного проекту «Освітні стратегії соціалізації особистості громадянського суспільства</a:t>
            </a:r>
            <a:endParaRPr lang="ru-RU" sz="7200" dirty="0" smtClean="0">
              <a:latin typeface="Arial" pitchFamily="34" charset="0"/>
              <a:cs typeface="Arial" pitchFamily="34" charset="0"/>
            </a:endParaRPr>
          </a:p>
          <a:p>
            <a:pPr>
              <a:buNone/>
            </a:pPr>
            <a:r>
              <a:rPr lang="uk-UA" sz="7200" dirty="0" smtClean="0">
                <a:latin typeface="Arial" pitchFamily="34" charset="0"/>
                <a:cs typeface="Arial" pitchFamily="34" charset="0"/>
              </a:rPr>
              <a:t> </a:t>
            </a:r>
            <a:endParaRPr lang="ru-RU" sz="7200" dirty="0" smtClean="0">
              <a:latin typeface="Arial" pitchFamily="34" charset="0"/>
              <a:cs typeface="Arial" pitchFamily="34" charset="0"/>
            </a:endParaRPr>
          </a:p>
          <a:p>
            <a:r>
              <a:rPr lang="uk-UA" sz="7200" dirty="0" smtClean="0">
                <a:latin typeface="Arial" pitchFamily="34" charset="0"/>
                <a:cs typeface="Arial" pitchFamily="34" charset="0"/>
              </a:rPr>
              <a:t>Орієнтована тематика педагогічних рад на першому (підготовчому) етапі роботи над обласним науково-методичним проектом</a:t>
            </a:r>
            <a:r>
              <a:rPr lang="ru-RU" sz="7200" dirty="0" smtClean="0">
                <a:latin typeface="Arial" pitchFamily="34" charset="0"/>
                <a:cs typeface="Arial" pitchFamily="34" charset="0"/>
              </a:rPr>
              <a:t> </a:t>
            </a:r>
            <a:r>
              <a:rPr lang="uk-UA" sz="7200" dirty="0" smtClean="0">
                <a:latin typeface="Arial" pitchFamily="34" charset="0"/>
                <a:cs typeface="Arial" pitchFamily="34" charset="0"/>
              </a:rPr>
              <a:t>«Освітні стратегії соціалізації особистості громадянського суспільства»</a:t>
            </a:r>
            <a:endParaRPr lang="ru-RU" sz="7200" dirty="0" smtClean="0">
              <a:latin typeface="Arial" pitchFamily="34" charset="0"/>
              <a:cs typeface="Arial" pitchFamily="34" charset="0"/>
            </a:endParaRPr>
          </a:p>
          <a:p>
            <a:pPr>
              <a:buNone/>
            </a:pPr>
            <a:r>
              <a:rPr lang="uk-UA" sz="7200" dirty="0" smtClean="0">
                <a:latin typeface="Arial" pitchFamily="34" charset="0"/>
                <a:cs typeface="Arial" pitchFamily="34" charset="0"/>
              </a:rPr>
              <a:t> </a:t>
            </a:r>
            <a:endParaRPr lang="ru-RU" sz="7200" dirty="0" smtClean="0">
              <a:latin typeface="Arial" pitchFamily="34" charset="0"/>
              <a:cs typeface="Arial" pitchFamily="34" charset="0"/>
            </a:endParaRPr>
          </a:p>
          <a:p>
            <a:r>
              <a:rPr lang="uk-UA" sz="7200" dirty="0" smtClean="0">
                <a:latin typeface="Arial" pitchFamily="34" charset="0"/>
                <a:cs typeface="Arial" pitchFamily="34" charset="0"/>
              </a:rPr>
              <a:t>Тематика психолого-педагогічних семінарів</a:t>
            </a:r>
            <a:r>
              <a:rPr lang="ru-RU" sz="7200" dirty="0" smtClean="0">
                <a:latin typeface="Arial" pitchFamily="34" charset="0"/>
                <a:cs typeface="Arial" pitchFamily="34" charset="0"/>
              </a:rPr>
              <a:t> </a:t>
            </a:r>
            <a:r>
              <a:rPr lang="uk-UA" sz="7200" dirty="0" smtClean="0">
                <a:latin typeface="Arial" pitchFamily="34" charset="0"/>
                <a:cs typeface="Arial" pitchFamily="34" charset="0"/>
              </a:rPr>
              <a:t>з проблеми соціалізації особистості громадянського суспільства</a:t>
            </a:r>
            <a:endParaRPr lang="ru-RU" sz="7200" dirty="0" smtClean="0">
              <a:latin typeface="Arial" pitchFamily="34" charset="0"/>
              <a:cs typeface="Arial" pitchFamily="34" charset="0"/>
            </a:endParaRPr>
          </a:p>
          <a:p>
            <a:pPr>
              <a:buNone/>
            </a:pPr>
            <a:r>
              <a:rPr lang="uk-UA" sz="7200" dirty="0" smtClean="0">
                <a:latin typeface="Arial" pitchFamily="34" charset="0"/>
                <a:cs typeface="Arial" pitchFamily="34" charset="0"/>
              </a:rPr>
              <a:t> </a:t>
            </a:r>
            <a:endParaRPr lang="ru-RU" sz="7200" dirty="0" smtClean="0">
              <a:latin typeface="Arial" pitchFamily="34" charset="0"/>
              <a:cs typeface="Arial" pitchFamily="34" charset="0"/>
            </a:endParaRPr>
          </a:p>
          <a:p>
            <a:r>
              <a:rPr lang="uk-UA" sz="7200" dirty="0" smtClean="0">
                <a:latin typeface="Arial" pitchFamily="34" charset="0"/>
                <a:cs typeface="Arial" pitchFamily="34" charset="0"/>
              </a:rPr>
              <a:t>Критерії соціальної компетентності та громадянської активності учнів різного віку</a:t>
            </a:r>
            <a:endParaRPr lang="ru-RU" sz="7200" dirty="0" smtClean="0">
              <a:latin typeface="Arial" pitchFamily="34" charset="0"/>
              <a:cs typeface="Arial" pitchFamily="34" charset="0"/>
            </a:endParaRPr>
          </a:p>
          <a:p>
            <a:pPr>
              <a:buNone/>
            </a:pPr>
            <a:endParaRPr lang="ru-RU" sz="7200" dirty="0" smtClean="0">
              <a:latin typeface="Arial" pitchFamily="34" charset="0"/>
              <a:cs typeface="Arial" pitchFamily="34" charset="0"/>
            </a:endParaRPr>
          </a:p>
          <a:p>
            <a:r>
              <a:rPr lang="uk-UA" sz="7200" b="1" dirty="0" smtClean="0">
                <a:latin typeface="Arial" pitchFamily="34" charset="0"/>
                <a:cs typeface="Arial" pitchFamily="34" charset="0"/>
              </a:rPr>
              <a:t>ІІ. НАУКОВО-МЕТОДИЧНЕ ЗАБЕЗПЕЧЕННЯ</a:t>
            </a:r>
            <a:endParaRPr lang="ru-RU" sz="7200" dirty="0" smtClean="0">
              <a:latin typeface="Arial" pitchFamily="34" charset="0"/>
              <a:cs typeface="Arial" pitchFamily="34" charset="0"/>
            </a:endParaRPr>
          </a:p>
          <a:p>
            <a:pPr>
              <a:buNone/>
            </a:pPr>
            <a:endParaRPr lang="ru-RU" sz="7200" dirty="0" smtClean="0">
              <a:latin typeface="Arial" pitchFamily="34" charset="0"/>
              <a:cs typeface="Arial" pitchFamily="34" charset="0"/>
            </a:endParaRPr>
          </a:p>
          <a:p>
            <a:r>
              <a:rPr lang="uk-UA" sz="7200" dirty="0" smtClean="0">
                <a:latin typeface="Arial" pitchFamily="34" charset="0"/>
                <a:cs typeface="Arial" pitchFamily="34" charset="0"/>
              </a:rPr>
              <a:t>Методичні рекомендації до реалізації Програми обласного науково-методичного проекту «Освітні стратегії соціалізації особистості</a:t>
            </a:r>
            <a:r>
              <a:rPr lang="ru-RU" sz="7200" dirty="0" smtClean="0">
                <a:latin typeface="Arial" pitchFamily="34" charset="0"/>
                <a:cs typeface="Arial" pitchFamily="34" charset="0"/>
              </a:rPr>
              <a:t> </a:t>
            </a:r>
            <a:r>
              <a:rPr lang="uk-UA" sz="7200" dirty="0" smtClean="0">
                <a:latin typeface="Arial" pitchFamily="34" charset="0"/>
                <a:cs typeface="Arial" pitchFamily="34" charset="0"/>
              </a:rPr>
              <a:t>громадянського суспільства»</a:t>
            </a:r>
            <a:r>
              <a:rPr lang="uk-UA" sz="5600" dirty="0" smtClean="0"/>
              <a:t>  </a:t>
            </a:r>
            <a:endParaRPr lang="ru-RU" sz="5600" dirty="0" smtClean="0"/>
          </a:p>
          <a:p>
            <a:r>
              <a:rPr lang="uk-UA"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850106"/>
          </a:xfrm>
        </p:spPr>
        <p:txBody>
          <a:bodyPr>
            <a:normAutofit fontScale="90000"/>
          </a:bodyPr>
          <a:lstStyle/>
          <a:p>
            <a:pPr algn="ctr"/>
            <a:r>
              <a:rPr lang="uk-UA" sz="4000" b="1" i="1" dirty="0" smtClean="0">
                <a:solidFill>
                  <a:srgbClr val="0070C0"/>
                </a:solidFill>
                <a:latin typeface="Arial" pitchFamily="34" charset="0"/>
                <a:cs typeface="Arial" pitchFamily="34" charset="0"/>
              </a:rPr>
              <a:t>Етапи роботи </a:t>
            </a:r>
            <a:br>
              <a:rPr lang="uk-UA" sz="4000" b="1" i="1" dirty="0" smtClean="0">
                <a:solidFill>
                  <a:srgbClr val="0070C0"/>
                </a:solidFill>
                <a:latin typeface="Arial" pitchFamily="34" charset="0"/>
                <a:cs typeface="Arial" pitchFamily="34" charset="0"/>
              </a:rPr>
            </a:br>
            <a:r>
              <a:rPr lang="uk-UA" sz="4000" b="1" i="1" dirty="0" smtClean="0">
                <a:solidFill>
                  <a:srgbClr val="0070C0"/>
                </a:solidFill>
                <a:latin typeface="Arial" pitchFamily="34" charset="0"/>
                <a:cs typeface="Arial" pitchFamily="34" charset="0"/>
              </a:rPr>
              <a:t>над проектом</a:t>
            </a:r>
            <a:endParaRPr lang="ru-RU" sz="4000" dirty="0">
              <a:solidFill>
                <a:srgbClr val="0070C0"/>
              </a:solidFill>
              <a:latin typeface="Arial" pitchFamily="34" charset="0"/>
              <a:cs typeface="Arial" pitchFamily="34" charset="0"/>
            </a:endParaRPr>
          </a:p>
        </p:txBody>
      </p:sp>
      <p:pic>
        <p:nvPicPr>
          <p:cNvPr id="4" name="Picture 3" descr="C:\Users\yuf\Desktop\практикум\Ілюстрації\комунікативні здібності.jpg"/>
          <p:cNvPicPr>
            <a:picLocks noChangeAspect="1" noChangeArrowheads="1"/>
          </p:cNvPicPr>
          <p:nvPr/>
        </p:nvPicPr>
        <p:blipFill>
          <a:blip r:embed="rId2" cstate="print"/>
          <a:srcRect/>
          <a:stretch>
            <a:fillRect/>
          </a:stretch>
        </p:blipFill>
        <p:spPr bwMode="auto">
          <a:xfrm>
            <a:off x="323528" y="1124744"/>
            <a:ext cx="1751013" cy="1890713"/>
          </a:xfrm>
          <a:prstGeom prst="rect">
            <a:avLst/>
          </a:prstGeom>
          <a:noFill/>
          <a:ln w="9525">
            <a:noFill/>
            <a:miter lim="800000"/>
            <a:headEnd/>
            <a:tailEnd/>
          </a:ln>
        </p:spPr>
      </p:pic>
      <p:sp>
        <p:nvSpPr>
          <p:cNvPr id="3" name="Содержимое 2"/>
          <p:cNvSpPr>
            <a:spLocks noGrp="1"/>
          </p:cNvSpPr>
          <p:nvPr>
            <p:ph idx="1"/>
          </p:nvPr>
        </p:nvSpPr>
        <p:spPr>
          <a:xfrm>
            <a:off x="457200" y="1124744"/>
            <a:ext cx="8229600" cy="5400600"/>
          </a:xfrm>
        </p:spPr>
        <p:txBody>
          <a:bodyPr>
            <a:normAutofit fontScale="47500" lnSpcReduction="20000"/>
          </a:bodyPr>
          <a:lstStyle/>
          <a:p>
            <a:pPr lvl="5" algn="just"/>
            <a:r>
              <a:rPr lang="uk-UA" sz="2900" b="1" i="1" u="sng" dirty="0" smtClean="0">
                <a:latin typeface="Arial" pitchFamily="34" charset="0"/>
                <a:cs typeface="Arial" pitchFamily="34" charset="0"/>
              </a:rPr>
              <a:t>Підготовчий</a:t>
            </a:r>
            <a:r>
              <a:rPr lang="uk-UA" sz="2900" dirty="0" smtClean="0">
                <a:latin typeface="Arial" pitchFamily="34" charset="0"/>
                <a:cs typeface="Arial" pitchFamily="34" charset="0"/>
              </a:rPr>
              <a:t>.</a:t>
            </a:r>
            <a:r>
              <a:rPr lang="uk-UA" sz="2900" b="1" i="1" dirty="0" smtClean="0">
                <a:latin typeface="Arial" pitchFamily="34" charset="0"/>
                <a:cs typeface="Arial" pitchFamily="34" charset="0"/>
              </a:rPr>
              <a:t> </a:t>
            </a:r>
            <a:r>
              <a:rPr lang="uk-UA" sz="2900" dirty="0" smtClean="0">
                <a:latin typeface="Arial" pitchFamily="34" charset="0"/>
                <a:cs typeface="Arial" pitchFamily="34" charset="0"/>
              </a:rPr>
              <a:t>Конкретизація проблеми на рівні регіонів та окремих педагогічних колективів, планування роботи творчих груп, створення «банку інформації» з питань соціалізації, розвитку соціальних </a:t>
            </a:r>
            <a:r>
              <a:rPr lang="uk-UA" sz="2900" dirty="0" err="1" smtClean="0">
                <a:latin typeface="Arial" pitchFamily="34" charset="0"/>
                <a:cs typeface="Arial" pitchFamily="34" charset="0"/>
              </a:rPr>
              <a:t>компетенцій</a:t>
            </a:r>
            <a:r>
              <a:rPr lang="uk-UA" sz="2900" dirty="0" smtClean="0">
                <a:latin typeface="Arial" pitchFamily="34" charset="0"/>
                <a:cs typeface="Arial" pitchFamily="34" charset="0"/>
              </a:rPr>
              <a:t> учнів, визначення основних показників для системного відстеження, діагностика рівня готовності педагогічних колективів до роботи над проблемою, організація роботи психолого-педагогічних семінарів з проблеми соціалізації учнівської молоді. </a:t>
            </a:r>
            <a:endParaRPr lang="ru-RU" sz="2900" dirty="0" smtClean="0">
              <a:latin typeface="Arial" pitchFamily="34" charset="0"/>
              <a:cs typeface="Arial" pitchFamily="34" charset="0"/>
            </a:endParaRPr>
          </a:p>
          <a:p>
            <a:pPr lvl="5" algn="just"/>
            <a:r>
              <a:rPr lang="uk-UA" sz="2900" b="1" i="1" u="sng" dirty="0" smtClean="0">
                <a:latin typeface="Arial" pitchFamily="34" charset="0"/>
                <a:cs typeface="Arial" pitchFamily="34" charset="0"/>
              </a:rPr>
              <a:t>Організаційно-моделюючий</a:t>
            </a:r>
            <a:r>
              <a:rPr lang="uk-UA" sz="2900" dirty="0" smtClean="0">
                <a:latin typeface="Arial" pitchFamily="34" charset="0"/>
                <a:cs typeface="Arial" pitchFamily="34" charset="0"/>
              </a:rPr>
              <a:t>. Наукове обґрунтування стратегій соціалізації учнів різного віку, розробка відповідних проектів на рівні конкретних освітніх установ, координація діяльності методичних служб різних рівнів в забезпеченні умов для підвищення творчої активності педагогічних кадрів.</a:t>
            </a:r>
            <a:endParaRPr lang="ru-RU" sz="2900" dirty="0" smtClean="0">
              <a:latin typeface="Arial" pitchFamily="34" charset="0"/>
              <a:cs typeface="Arial" pitchFamily="34" charset="0"/>
            </a:endParaRPr>
          </a:p>
          <a:p>
            <a:pPr algn="just"/>
            <a:r>
              <a:rPr lang="uk-UA" sz="2900" b="1" i="1" u="sng" dirty="0" smtClean="0">
                <a:latin typeface="Arial" pitchFamily="34" charset="0"/>
                <a:cs typeface="Arial" pitchFamily="34" charset="0"/>
              </a:rPr>
              <a:t>Практичний</a:t>
            </a:r>
            <a:r>
              <a:rPr lang="uk-UA" sz="2900" dirty="0" smtClean="0">
                <a:latin typeface="Arial" pitchFamily="34" charset="0"/>
                <a:cs typeface="Arial" pitchFamily="34" charset="0"/>
              </a:rPr>
              <a:t>. Розробка та апробація системи діяльності навчального закладу, або вчителя, вихователя, спрямованої на розвиток соціальних </a:t>
            </a:r>
            <a:r>
              <a:rPr lang="uk-UA" sz="2900" dirty="0" err="1" smtClean="0">
                <a:latin typeface="Arial" pitchFamily="34" charset="0"/>
                <a:cs typeface="Arial" pitchFamily="34" charset="0"/>
              </a:rPr>
              <a:t>компетенцій</a:t>
            </a:r>
            <a:r>
              <a:rPr lang="uk-UA" sz="2900" dirty="0" smtClean="0">
                <a:latin typeface="Arial" pitchFamily="34" charset="0"/>
                <a:cs typeface="Arial" pitchFamily="34" charset="0"/>
              </a:rPr>
              <a:t> особистості, масове запровадження новітніх педагогічних стратегій та конкретних технологій соціалізації, накопичення досвіду управління інноваційними процесами в освітній діяльності. </a:t>
            </a:r>
            <a:endParaRPr lang="ru-RU" sz="2900" dirty="0" smtClean="0">
              <a:latin typeface="Arial" pitchFamily="34" charset="0"/>
              <a:cs typeface="Arial" pitchFamily="34" charset="0"/>
            </a:endParaRPr>
          </a:p>
          <a:p>
            <a:pPr algn="just"/>
            <a:r>
              <a:rPr lang="uk-UA" sz="2900" b="1" i="1" u="sng" dirty="0" err="1" smtClean="0">
                <a:latin typeface="Arial" pitchFamily="34" charset="0"/>
                <a:cs typeface="Arial" pitchFamily="34" charset="0"/>
              </a:rPr>
              <a:t>Коригуючий</a:t>
            </a:r>
            <a:r>
              <a:rPr lang="uk-UA" sz="2900" dirty="0" smtClean="0">
                <a:latin typeface="Arial" pitchFamily="34" charset="0"/>
                <a:cs typeface="Arial" pitchFamily="34" charset="0"/>
              </a:rPr>
              <a:t>. Аналіз та корекція накопиченого педагогічного досвіду, визначення його основних ідей для широкого запровадження, аналіз матеріалів попередніх зрізів діагностики рівня розвитку соціальних </a:t>
            </a:r>
            <a:r>
              <a:rPr lang="uk-UA" sz="2900" dirty="0" err="1" smtClean="0">
                <a:latin typeface="Arial" pitchFamily="34" charset="0"/>
                <a:cs typeface="Arial" pitchFamily="34" charset="0"/>
              </a:rPr>
              <a:t>компетенцій</a:t>
            </a:r>
            <a:r>
              <a:rPr lang="uk-UA" sz="2900" dirty="0" smtClean="0">
                <a:latin typeface="Arial" pitchFamily="34" charset="0"/>
                <a:cs typeface="Arial" pitchFamily="34" charset="0"/>
              </a:rPr>
              <a:t> учнів та їх навчальних досягнень. Вивчення та експертна  оцінка накопиченого педагогічного досвід у (при визначенні ефективності досвіду доцільно використовувати науково обґрунтовані критерії: актуальність, оригінальність, новизна, стабільність, збалансованість і комплексність результатів, раціональність витрат часу, зусиль, засобів, відповідність реальним можливостям основної маси вчителів і матеріальної бази). </a:t>
            </a:r>
            <a:endParaRPr lang="ru-RU" sz="2900" dirty="0" smtClean="0">
              <a:latin typeface="Arial" pitchFamily="34" charset="0"/>
              <a:cs typeface="Arial" pitchFamily="34" charset="0"/>
            </a:endParaRPr>
          </a:p>
          <a:p>
            <a:pPr algn="just"/>
            <a:r>
              <a:rPr lang="uk-UA" sz="2900" b="1" i="1" u="sng" dirty="0" smtClean="0">
                <a:latin typeface="Arial" pitchFamily="34" charset="0"/>
                <a:cs typeface="Arial" pitchFamily="34" charset="0"/>
              </a:rPr>
              <a:t>Підсумковий</a:t>
            </a:r>
            <a:r>
              <a:rPr lang="uk-UA" sz="2900" b="1" i="1" dirty="0" smtClean="0">
                <a:latin typeface="Arial" pitchFamily="34" charset="0"/>
                <a:cs typeface="Arial" pitchFamily="34" charset="0"/>
              </a:rPr>
              <a:t>. </a:t>
            </a:r>
            <a:r>
              <a:rPr lang="uk-UA" sz="2900" dirty="0" smtClean="0">
                <a:latin typeface="Arial" pitchFamily="34" charset="0"/>
                <a:cs typeface="Arial" pitchFamily="34" charset="0"/>
              </a:rPr>
              <a:t>Узагальнення перспективного педагогічного досвіду, підведення підсумків роботи педагогічних колективів з проблеми соціалізації учнів, підготовка матеріалів для публікації, науковий аналіз матеріалів моніторингу, підготовка підсумкових наукових конференцій, обмін досвідом між регіонами області.</a:t>
            </a:r>
            <a:endParaRPr lang="ru-RU" sz="2900" dirty="0" smtClean="0">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48680"/>
            <a:ext cx="8229600" cy="5703912"/>
          </a:xfrm>
        </p:spPr>
        <p:txBody>
          <a:bodyPr>
            <a:noAutofit/>
          </a:bodyPr>
          <a:lstStyle/>
          <a:p>
            <a:pPr algn="ctr">
              <a:buNone/>
            </a:pPr>
            <a:r>
              <a:rPr lang="uk-UA" sz="2400" b="1" i="1" dirty="0" smtClean="0">
                <a:solidFill>
                  <a:srgbClr val="0070C0"/>
                </a:solidFill>
                <a:latin typeface="+mj-lt"/>
              </a:rPr>
              <a:t>Основні завдання проекту</a:t>
            </a:r>
            <a:endParaRPr lang="ru-RU" sz="2400" b="1" i="1" dirty="0" smtClean="0">
              <a:solidFill>
                <a:srgbClr val="0070C0"/>
              </a:solidFill>
              <a:latin typeface="+mj-lt"/>
            </a:endParaRPr>
          </a:p>
          <a:p>
            <a:pPr lvl="0"/>
            <a:r>
              <a:rPr lang="uk-UA" sz="1800" dirty="0" smtClean="0">
                <a:latin typeface="+mj-lt"/>
              </a:rPr>
              <a:t>Аналіз наукової літератури з проблеми, визначення освітніх стратегій соціалізації особистості у навчально-виховному процесі.</a:t>
            </a:r>
            <a:endParaRPr lang="ru-RU" sz="1800" dirty="0" smtClean="0">
              <a:latin typeface="+mj-lt"/>
            </a:endParaRPr>
          </a:p>
          <a:p>
            <a:pPr lvl="0"/>
            <a:r>
              <a:rPr lang="uk-UA" sz="1800" dirty="0" smtClean="0">
                <a:latin typeface="+mj-lt"/>
              </a:rPr>
              <a:t>Відбір пакету методів та методик діагностики соціального портрету учнів різних вікових груп.</a:t>
            </a:r>
            <a:endParaRPr lang="ru-RU" sz="1800" dirty="0" smtClean="0">
              <a:latin typeface="+mj-lt"/>
            </a:endParaRPr>
          </a:p>
          <a:p>
            <a:pPr lvl="0"/>
            <a:r>
              <a:rPr lang="uk-UA" sz="1800" dirty="0" smtClean="0">
                <a:latin typeface="+mj-lt"/>
              </a:rPr>
              <a:t>Створення «банку інформації» відповідно до теми та завдань дослідження.</a:t>
            </a:r>
            <a:endParaRPr lang="ru-RU" sz="1800" dirty="0" smtClean="0">
              <a:latin typeface="+mj-lt"/>
            </a:endParaRPr>
          </a:p>
          <a:p>
            <a:pPr lvl="0"/>
            <a:r>
              <a:rPr lang="uk-UA" sz="1800" dirty="0" smtClean="0">
                <a:latin typeface="+mj-lt"/>
              </a:rPr>
              <a:t>Запровадження гнучкої системи організації навчального процесу, що відповідає сучасним тенденціям розвитку освітньої галузі та науково обґрунтованим концепціям соціалізації особистості демократичного суспільства.</a:t>
            </a:r>
            <a:endParaRPr lang="ru-RU" sz="1800" dirty="0" smtClean="0">
              <a:latin typeface="+mj-lt"/>
            </a:endParaRPr>
          </a:p>
          <a:p>
            <a:pPr lvl="0"/>
            <a:r>
              <a:rPr lang="uk-UA" sz="1800" dirty="0" smtClean="0">
                <a:latin typeface="+mj-lt"/>
              </a:rPr>
              <a:t>Розробка та впровадження моделей розвивального освітнього середовища, що сприяє процесу соціалізації та формуванню громадської активності учнів</a:t>
            </a:r>
            <a:endParaRPr lang="ru-RU" sz="1800" dirty="0" smtClean="0">
              <a:latin typeface="+mj-lt"/>
            </a:endParaRPr>
          </a:p>
          <a:p>
            <a:pPr lvl="0"/>
            <a:r>
              <a:rPr lang="uk-UA" sz="1800" dirty="0" smtClean="0">
                <a:latin typeface="+mj-lt"/>
              </a:rPr>
              <a:t>Підготовка педагогів області до запровадження основних ідей проекту через удосконалення системи курсової підготовки та активізацію методичної роботи у регіоні.</a:t>
            </a:r>
            <a:endParaRPr lang="ru-RU" sz="1800" dirty="0" smtClean="0">
              <a:latin typeface="+mj-lt"/>
            </a:endParaRPr>
          </a:p>
          <a:p>
            <a:pPr lvl="0"/>
            <a:r>
              <a:rPr lang="uk-UA" sz="1800" dirty="0" smtClean="0">
                <a:latin typeface="+mj-lt"/>
              </a:rPr>
              <a:t>Розробка рекомендацій, спрямованих на самоосвіту, створення можливостей для особистісного та професійного зростання педагогічних працівників у процесі роботи над проектом.</a:t>
            </a:r>
            <a:endParaRPr lang="ru-RU" sz="18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yuf\Desktop\практикум\Ілюстрації\depositphotos_29735775-Teamwork.jpg"/>
          <p:cNvPicPr>
            <a:picLocks noChangeAspect="1" noChangeArrowheads="1"/>
          </p:cNvPicPr>
          <p:nvPr/>
        </p:nvPicPr>
        <p:blipFill>
          <a:blip r:embed="rId2" cstate="print"/>
          <a:srcRect/>
          <a:stretch>
            <a:fillRect/>
          </a:stretch>
        </p:blipFill>
        <p:spPr bwMode="auto">
          <a:xfrm>
            <a:off x="899592" y="4281840"/>
            <a:ext cx="3335332" cy="2310452"/>
          </a:xfrm>
          <a:prstGeom prst="rect">
            <a:avLst/>
          </a:prstGeom>
          <a:noFill/>
          <a:ln w="9525">
            <a:noFill/>
            <a:miter lim="800000"/>
            <a:headEnd/>
            <a:tailEnd/>
          </a:ln>
        </p:spPr>
      </p:pic>
      <p:sp>
        <p:nvSpPr>
          <p:cNvPr id="3" name="Содержимое 2"/>
          <p:cNvSpPr>
            <a:spLocks noGrp="1"/>
          </p:cNvSpPr>
          <p:nvPr>
            <p:ph idx="4294967295"/>
          </p:nvPr>
        </p:nvSpPr>
        <p:spPr>
          <a:xfrm>
            <a:off x="467544" y="764704"/>
            <a:ext cx="8229600" cy="5199062"/>
          </a:xfrm>
        </p:spPr>
        <p:txBody>
          <a:bodyPr>
            <a:normAutofit fontScale="92500" lnSpcReduction="10000"/>
          </a:bodyPr>
          <a:lstStyle/>
          <a:p>
            <a:pPr algn="ctr">
              <a:buNone/>
            </a:pPr>
            <a:r>
              <a:rPr lang="uk-UA" b="1" dirty="0" smtClean="0"/>
              <a:t>    </a:t>
            </a:r>
            <a:r>
              <a:rPr lang="uk-UA" sz="3200" b="1" dirty="0" smtClean="0">
                <a:solidFill>
                  <a:srgbClr val="0070C0"/>
                </a:solidFill>
                <a:latin typeface="Arial" pitchFamily="34" charset="0"/>
                <a:cs typeface="Arial" pitchFamily="34" charset="0"/>
              </a:rPr>
              <a:t>Важливим у реалізації Програми є понятійно-категорійний апарат, </a:t>
            </a:r>
          </a:p>
          <a:p>
            <a:pPr algn="r">
              <a:buNone/>
            </a:pPr>
            <a:r>
              <a:rPr lang="uk-UA" sz="3200" dirty="0" smtClean="0">
                <a:latin typeface="Arial" pitchFamily="34" charset="0"/>
                <a:cs typeface="Arial" pitchFamily="34" charset="0"/>
              </a:rPr>
              <a:t>який складається з усіх робочих визначень поняття «соціалізація особистості», «соціальна компетентність», звернення до яких передбачається в рамках реалізації даного проекту, а також зв'язків між ними. Це надає результатам роботи над проектом однозначність трактування, логічну стрункість і посилює</a:t>
            </a:r>
          </a:p>
          <a:p>
            <a:pPr algn="r">
              <a:buNone/>
            </a:pPr>
            <a:r>
              <a:rPr lang="uk-UA" sz="3200" dirty="0" smtClean="0">
                <a:latin typeface="Arial" pitchFamily="34" charset="0"/>
                <a:cs typeface="Arial" pitchFamily="34" charset="0"/>
              </a:rPr>
              <a:t> їх практичну значущість. </a:t>
            </a:r>
            <a:endParaRPr lang="ru-RU" sz="3200" dirty="0" smtClean="0">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6408712" cy="5632311"/>
          </a:xfrm>
          <a:prstGeom prst="rect">
            <a:avLst/>
          </a:prstGeom>
        </p:spPr>
        <p:txBody>
          <a:bodyPr wrap="square">
            <a:spAutoFit/>
          </a:bodyPr>
          <a:lstStyle/>
          <a:p>
            <a:pPr algn="ct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Обласна</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науково-практична</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конференція</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p>
          <a:p>
            <a:pPr algn="ct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Психолого-педагогічний</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супровід</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процесу</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соціалізації</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особистості</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в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умовах</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формування</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громадянського</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 </a:t>
            </a:r>
            <a:r>
              <a:rPr lang="ru-RU" sz="4000" b="1" dirty="0" err="1"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суспільства</a:t>
            </a:r>
            <a:r>
              <a:rPr lang="ru-RU"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hlinkClick r:id="rId2"/>
              </a:rPr>
              <a:t>»</a:t>
            </a:r>
            <a:endParaRPr lang="ru-RU" sz="4000" b="1" dirty="0">
              <a:ln w="18000">
                <a:solidFill>
                  <a:schemeClr val="accent2">
                    <a:satMod val="140000"/>
                  </a:schemeClr>
                </a:solidFill>
                <a:prstDash val="solid"/>
                <a:miter lim="800000"/>
              </a:ln>
              <a:noFill/>
              <a:effectLst>
                <a:outerShdw blurRad="38100" dist="38100" dir="2700000" algn="tl">
                  <a:srgbClr val="000000">
                    <a:alpha val="43137"/>
                  </a:srgbClr>
                </a:outerShdw>
              </a:effectLst>
              <a:latin typeface="+mj-lt"/>
            </a:endParaRPr>
          </a:p>
        </p:txBody>
      </p:sp>
      <p:pic>
        <p:nvPicPr>
          <p:cNvPr id="12290" name="Picture 2" descr="http://cs308422.userapi.com/v308422138/1fe/3T7KWCTyfEs.jpg"/>
          <p:cNvPicPr>
            <a:picLocks noChangeAspect="1" noChangeArrowheads="1"/>
          </p:cNvPicPr>
          <p:nvPr/>
        </p:nvPicPr>
        <p:blipFill>
          <a:blip r:embed="rId3" cstate="print"/>
          <a:srcRect/>
          <a:stretch>
            <a:fillRect/>
          </a:stretch>
        </p:blipFill>
        <p:spPr bwMode="auto">
          <a:xfrm>
            <a:off x="6573119" y="3068960"/>
            <a:ext cx="2570881" cy="316726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a:off x="5652120" y="908720"/>
            <a:ext cx="316835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latin typeface="+mj-lt"/>
              </a:rPr>
              <a:t>Соціальна компетентність</a:t>
            </a:r>
            <a:endParaRPr lang="ru-RU" sz="2000" dirty="0">
              <a:latin typeface="+mj-lt"/>
            </a:endParaRPr>
          </a:p>
        </p:txBody>
      </p:sp>
      <p:sp>
        <p:nvSpPr>
          <p:cNvPr id="5" name="Выноска-облако 4"/>
          <p:cNvSpPr/>
          <p:nvPr/>
        </p:nvSpPr>
        <p:spPr>
          <a:xfrm>
            <a:off x="3131840" y="2060848"/>
            <a:ext cx="316835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latin typeface="+mj-lt"/>
              </a:rPr>
              <a:t>Громадянське суспільство</a:t>
            </a:r>
            <a:endParaRPr lang="ru-RU" sz="2000" dirty="0">
              <a:latin typeface="+mj-lt"/>
            </a:endParaRPr>
          </a:p>
        </p:txBody>
      </p:sp>
      <p:sp>
        <p:nvSpPr>
          <p:cNvPr id="6" name="Выноска-облако 5"/>
          <p:cNvSpPr/>
          <p:nvPr/>
        </p:nvSpPr>
        <p:spPr>
          <a:xfrm>
            <a:off x="1187624" y="908720"/>
            <a:ext cx="3168352" cy="13327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atin typeface="+mj-lt"/>
              </a:rPr>
              <a:t>Соціалізація</a:t>
            </a:r>
            <a:endParaRPr lang="ru-RU" sz="2400" dirty="0">
              <a:latin typeface="+mj-lt"/>
            </a:endParaRPr>
          </a:p>
        </p:txBody>
      </p:sp>
      <p:pic>
        <p:nvPicPr>
          <p:cNvPr id="11266" name="Picture 2" descr="http://dkstr.club/images/kollektiv.jpg"/>
          <p:cNvPicPr>
            <a:picLocks noChangeAspect="1" noChangeArrowheads="1"/>
          </p:cNvPicPr>
          <p:nvPr/>
        </p:nvPicPr>
        <p:blipFill>
          <a:blip r:embed="rId2" cstate="print"/>
          <a:srcRect/>
          <a:stretch>
            <a:fillRect/>
          </a:stretch>
        </p:blipFill>
        <p:spPr bwMode="auto">
          <a:xfrm>
            <a:off x="2627784" y="3743324"/>
            <a:ext cx="3810000" cy="31146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4632"/>
          </a:xfrm>
        </p:spPr>
        <p:txBody>
          <a:bodyPr>
            <a:normAutofit fontScale="90000"/>
          </a:bodyPr>
          <a:lstStyle/>
          <a:p>
            <a:endParaRPr lang="ru-RU" dirty="0"/>
          </a:p>
        </p:txBody>
      </p:sp>
      <p:sp>
        <p:nvSpPr>
          <p:cNvPr id="3" name="Содержимое 2"/>
          <p:cNvSpPr>
            <a:spLocks noGrp="1"/>
          </p:cNvSpPr>
          <p:nvPr>
            <p:ph idx="1"/>
          </p:nvPr>
        </p:nvSpPr>
        <p:spPr>
          <a:xfrm>
            <a:off x="457200" y="548680"/>
            <a:ext cx="8229600" cy="5775920"/>
          </a:xfrm>
        </p:spPr>
        <p:txBody>
          <a:bodyPr>
            <a:normAutofit/>
            <a:scene3d>
              <a:camera prst="perspectiveContrastingRightFacing"/>
              <a:lightRig rig="threePt" dir="t"/>
            </a:scene3d>
            <a:sp3d extrusionH="57150">
              <a:bevelT w="38100" h="38100" prst="convex"/>
            </a:sp3d>
          </a:bodyPr>
          <a:lstStyle/>
          <a:p>
            <a:pPr algn="ctr">
              <a:buNone/>
            </a:pPr>
            <a:r>
              <a:rPr lang="uk-UA" sz="9600" dirty="0" smtClean="0">
                <a:solidFill>
                  <a:srgbClr val="0070C0"/>
                </a:solidFill>
                <a:effectLst>
                  <a:glow rad="228600">
                    <a:schemeClr val="accent3">
                      <a:satMod val="175000"/>
                      <a:alpha val="40000"/>
                    </a:schemeClr>
                  </a:glow>
                </a:effectLst>
                <a:latin typeface="+mj-lt"/>
              </a:rPr>
              <a:t>Соціалізація</a:t>
            </a:r>
            <a:endParaRPr lang="ru-RU" sz="9600" dirty="0">
              <a:solidFill>
                <a:srgbClr val="0070C0"/>
              </a:solidFill>
              <a:effectLst>
                <a:glow rad="228600">
                  <a:schemeClr val="accent3">
                    <a:satMod val="175000"/>
                    <a:alpha val="40000"/>
                  </a:schemeClr>
                </a:glow>
              </a:effectLst>
              <a:latin typeface="+mj-lt"/>
            </a:endParaRPr>
          </a:p>
        </p:txBody>
      </p:sp>
      <p:pic>
        <p:nvPicPr>
          <p:cNvPr id="1028" name="Picture 4" descr="http://psihogrammatika.ru/wp-content/uploads/2015/09/16-048.jpg"/>
          <p:cNvPicPr>
            <a:picLocks noChangeAspect="1" noChangeArrowheads="1"/>
          </p:cNvPicPr>
          <p:nvPr/>
        </p:nvPicPr>
        <p:blipFill>
          <a:blip r:embed="rId2" cstate="print"/>
          <a:srcRect/>
          <a:stretch>
            <a:fillRect/>
          </a:stretch>
        </p:blipFill>
        <p:spPr bwMode="auto">
          <a:xfrm>
            <a:off x="2699792" y="2708920"/>
            <a:ext cx="5619750" cy="37433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820</TotalTime>
  <Words>990</Words>
  <Application>Microsoft Office PowerPoint</Application>
  <PresentationFormat>Экран (4:3)</PresentationFormat>
  <Paragraphs>107</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               ОСВІТНІ СТРАТЕГІЇ СОЦІАЛІЗАЦІЇ ОСОБИСТОСТІ ГРОМАДЯНСЬКОГО СУСПІЛЬСТВА  Понятійно-категорійний апарат обласного проекту 2015-2020    Презентацію підготувала  Дуленко Н. В.,  соціальний педагог КЗО ДНЗ (ЦРД) № 392 </vt:lpstr>
      <vt:lpstr>Відділ освіти Верхньодніпровської райдержадміністрації Районний методичний кабінет</vt:lpstr>
      <vt:lpstr>ЗМІСТ</vt:lpstr>
      <vt:lpstr>Етапи роботи  над проектом</vt:lpstr>
      <vt:lpstr>Слайд 5</vt:lpstr>
      <vt:lpstr>Слайд 6</vt:lpstr>
      <vt:lpstr>Слайд 7</vt:lpstr>
      <vt:lpstr>Слайд 8</vt:lpstr>
      <vt:lpstr>Слайд 9</vt:lpstr>
      <vt:lpstr>Соціалізація</vt:lpstr>
      <vt:lpstr> Види соціалізації</vt:lpstr>
      <vt:lpstr>Cфери соціалізації особистості</vt:lpstr>
      <vt:lpstr>Етапи соціалізації</vt:lpstr>
      <vt:lpstr>  5 основних етапів (стадій) соціалізації: дитинство, юність, батьківство, зрілий вік, старість </vt:lpstr>
      <vt:lpstr> Дитинство</vt:lpstr>
      <vt:lpstr>Слайд 16</vt:lpstr>
      <vt:lpstr>Соціальна компетентність</vt:lpstr>
      <vt:lpstr>Слайд 18</vt:lpstr>
      <vt:lpstr>Слайд 19</vt:lpstr>
      <vt:lpstr>Громадянське суспільство</vt:lpstr>
      <vt:lpstr>ОСВІТНІ СТРАТЕГІЇ СОЦІАЛІЗАЦІЇ ОСОБИСТОСТІ ГРОМАДЯНСЬКОГО СУСПІЛЬСТВА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апр</dc:title>
  <cp:lastModifiedBy>Admin</cp:lastModifiedBy>
  <cp:revision>80</cp:revision>
  <dcterms:modified xsi:type="dcterms:W3CDTF">2016-01-13T17:44:46Z</dcterms:modified>
</cp:coreProperties>
</file>